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8"/>
  </p:notesMasterIdLst>
  <p:sldIdLst>
    <p:sldId id="393" r:id="rId2"/>
    <p:sldId id="394" r:id="rId3"/>
    <p:sldId id="256" r:id="rId4"/>
    <p:sldId id="328" r:id="rId5"/>
    <p:sldId id="257" r:id="rId6"/>
    <p:sldId id="264" r:id="rId7"/>
    <p:sldId id="293" r:id="rId8"/>
    <p:sldId id="305" r:id="rId9"/>
    <p:sldId id="314" r:id="rId10"/>
    <p:sldId id="315" r:id="rId11"/>
    <p:sldId id="327" r:id="rId12"/>
    <p:sldId id="324" r:id="rId13"/>
    <p:sldId id="326" r:id="rId14"/>
    <p:sldId id="258" r:id="rId15"/>
    <p:sldId id="329" r:id="rId16"/>
    <p:sldId id="332" r:id="rId17"/>
    <p:sldId id="319" r:id="rId18"/>
    <p:sldId id="395" r:id="rId19"/>
    <p:sldId id="330" r:id="rId20"/>
    <p:sldId id="333" r:id="rId21"/>
    <p:sldId id="320" r:id="rId22"/>
    <p:sldId id="318" r:id="rId23"/>
    <p:sldId id="321" r:id="rId24"/>
    <p:sldId id="322" r:id="rId25"/>
    <p:sldId id="323" r:id="rId26"/>
    <p:sldId id="336" r:id="rId27"/>
    <p:sldId id="260" r:id="rId28"/>
    <p:sldId id="334" r:id="rId29"/>
    <p:sldId id="335" r:id="rId30"/>
    <p:sldId id="396" r:id="rId31"/>
    <p:sldId id="261" r:id="rId32"/>
    <p:sldId id="397" r:id="rId33"/>
    <p:sldId id="262" r:id="rId34"/>
    <p:sldId id="337" r:id="rId35"/>
    <p:sldId id="338" r:id="rId36"/>
    <p:sldId id="344" r:id="rId37"/>
  </p:sldIdLst>
  <p:sldSz cx="9144000" cy="6858000" type="screen4x3"/>
  <p:notesSz cx="6858000" cy="9144000"/>
  <p:embeddedFontLst>
    <p:embeddedFont>
      <p:font typeface="210 앱굴림 B" panose="02020603020101020101" pitchFamily="18" charset="-127"/>
      <p:regular r:id="rId39"/>
    </p:embeddedFont>
    <p:embeddedFont>
      <p:font typeface="210 앱굴림 L" panose="02020603020101020101" pitchFamily="18" charset="-127"/>
      <p:regular r:id="rId40"/>
    </p:embeddedFont>
    <p:embeddedFont>
      <p:font typeface="210 앱굴림 R" panose="02020603020101020101" pitchFamily="18" charset="-127"/>
      <p:regular r:id="rId41"/>
    </p:embeddedFont>
    <p:embeddedFont>
      <p:font typeface="Consolas" panose="020B0609020204030204" pitchFamily="49" charset="0"/>
      <p:regular r:id="rId42"/>
      <p:bold r:id="rId43"/>
      <p:italic r:id="rId44"/>
      <p:boldItalic r:id="rId45"/>
    </p:embeddedFont>
    <p:embeddedFont>
      <p:font typeface="맑은 고딕" panose="020B0503020000020004" pitchFamily="50" charset="-127"/>
      <p:regular r:id="rId46"/>
      <p:bold r:id="rId4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시작화면 및 목차" id="{98EBE3F8-F147-4122-B9DC-6051BE8F7A47}">
          <p14:sldIdLst>
            <p14:sldId id="393"/>
            <p14:sldId id="394"/>
            <p14:sldId id="256"/>
          </p14:sldIdLst>
        </p14:section>
        <p14:section name="Singleton" id="{43F80290-126A-472F-BF28-CD71E2C139E6}">
          <p14:sldIdLst>
            <p14:sldId id="328"/>
            <p14:sldId id="257"/>
            <p14:sldId id="264"/>
            <p14:sldId id="293"/>
            <p14:sldId id="305"/>
            <p14:sldId id="314"/>
            <p14:sldId id="315"/>
          </p14:sldIdLst>
        </p14:section>
        <p14:section name="Coroutine" id="{2984D236-4EAE-4D66-AB98-B481CE3F4533}">
          <p14:sldIdLst>
            <p14:sldId id="327"/>
            <p14:sldId id="324"/>
            <p14:sldId id="326"/>
            <p14:sldId id="258"/>
            <p14:sldId id="329"/>
            <p14:sldId id="332"/>
            <p14:sldId id="319"/>
            <p14:sldId id="395"/>
            <p14:sldId id="330"/>
            <p14:sldId id="333"/>
            <p14:sldId id="320"/>
            <p14:sldId id="318"/>
            <p14:sldId id="321"/>
            <p14:sldId id="322"/>
            <p14:sldId id="323"/>
          </p14:sldIdLst>
        </p14:section>
        <p14:section name="Save File" id="{3510A0F1-8038-4020-9292-BE4E4562A9B4}">
          <p14:sldIdLst>
            <p14:sldId id="336"/>
            <p14:sldId id="260"/>
            <p14:sldId id="334"/>
            <p14:sldId id="335"/>
          </p14:sldIdLst>
        </p14:section>
        <p14:section name="Sound" id="{86F05711-48F5-4BCB-8611-EC737386B060}">
          <p14:sldIdLst>
            <p14:sldId id="396"/>
            <p14:sldId id="261"/>
            <p14:sldId id="397"/>
          </p14:sldIdLst>
        </p14:section>
        <p14:section name="Build" id="{0E6F2D58-C49C-42DE-8A79-690F8C89F545}">
          <p14:sldIdLst>
            <p14:sldId id="262"/>
          </p14:sldIdLst>
        </p14:section>
        <p14:section name="Notice" id="{AB7FAF6B-AD3D-4005-B503-20CBE6F45ECB}">
          <p14:sldIdLst>
            <p14:sldId id="337"/>
            <p14:sldId id="338"/>
          </p14:sldIdLst>
        </p14:section>
        <p14:section name="출처" id="{CC721F88-DAC9-4F5E-997B-FDBDC5A5E557}">
          <p14:sldIdLst>
            <p14:sldId id="3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E6E6E6"/>
    <a:srgbClr val="ACACAC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23" autoAdjust="0"/>
    <p:restoredTop sz="94660"/>
  </p:normalViewPr>
  <p:slideViewPr>
    <p:cSldViewPr>
      <p:cViewPr varScale="1">
        <p:scale>
          <a:sx n="108" d="100"/>
          <a:sy n="108" d="100"/>
        </p:scale>
        <p:origin x="63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fld id="{B39EADD2-0934-478D-94F3-E59BECE9B7B9}" type="datetimeFigureOut">
              <a:rPr lang="ko-KR" altLang="en-US" smtClean="0"/>
              <a:pPr/>
              <a:t>2019-11-20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fld id="{DF11F15F-BAB1-4E19-AB49-548BD04A400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8355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210 앱굴림 L" panose="02020603020101020101" pitchFamily="18" charset="-127"/>
        <a:ea typeface="210 앱굴림 L" panose="02020603020101020101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210 앱굴림 L" panose="02020603020101020101" pitchFamily="18" charset="-127"/>
        <a:ea typeface="210 앱굴림 L" panose="0202060302010102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210 앱굴림 L" panose="02020603020101020101" pitchFamily="18" charset="-127"/>
        <a:ea typeface="210 앱굴림 L" panose="0202060302010102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210 앱굴림 L" panose="02020603020101020101" pitchFamily="18" charset="-127"/>
        <a:ea typeface="210 앱굴림 L" panose="0202060302010102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210 앱굴림 L" panose="02020603020101020101" pitchFamily="18" charset="-127"/>
        <a:ea typeface="210 앱굴림 L" panose="0202060302010102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1F15F-BAB1-4E19-AB49-548BD04A400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199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fld id="{FB30EDBD-1C2D-4C1E-B459-B60219FAB484}" type="datetimeFigureOut">
              <a:rPr lang="ko-KR" altLang="en-US" smtClean="0"/>
              <a:pPr/>
              <a:t>2019-11-20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IamGroooooot/cien-unity-2019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unity3d.com/ScriptReference/PlayerPrefs.Save.html" TargetMode="External"/><Relationship Id="rId3" Type="http://schemas.openxmlformats.org/officeDocument/2006/relationships/hyperlink" Target="https://docs.unity3d.com/ScriptReference/PlayerPrefs.DeleteKey.html" TargetMode="External"/><Relationship Id="rId7" Type="http://schemas.openxmlformats.org/officeDocument/2006/relationships/hyperlink" Target="https://docs.unity3d.com/ScriptReference/PlayerPrefs.HasKey.html" TargetMode="External"/><Relationship Id="rId2" Type="http://schemas.openxmlformats.org/officeDocument/2006/relationships/hyperlink" Target="https://docs.unity3d.com/ScriptReference/PlayerPrefs.DeleteAll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unity3d.com/ScriptReference/PlayerPrefs.GetString.html" TargetMode="External"/><Relationship Id="rId11" Type="http://schemas.openxmlformats.org/officeDocument/2006/relationships/hyperlink" Target="https://docs.unity3d.com/ScriptReference/PlayerPrefs.SetString.html" TargetMode="External"/><Relationship Id="rId5" Type="http://schemas.openxmlformats.org/officeDocument/2006/relationships/hyperlink" Target="https://docs.unity3d.com/ScriptReference/PlayerPrefs.GetInt.html" TargetMode="External"/><Relationship Id="rId10" Type="http://schemas.openxmlformats.org/officeDocument/2006/relationships/hyperlink" Target="https://docs.unity3d.com/ScriptReference/PlayerPrefs.SetInt.html" TargetMode="External"/><Relationship Id="rId4" Type="http://schemas.openxmlformats.org/officeDocument/2006/relationships/hyperlink" Target="https://docs.unity3d.com/ScriptReference/PlayerPrefs.GetFloat.html" TargetMode="External"/><Relationship Id="rId9" Type="http://schemas.openxmlformats.org/officeDocument/2006/relationships/hyperlink" Target="https://docs.unity3d.com/ScriptReference/PlayerPrefs.SetFloat.htm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unity3d.com/ScriptReference/PlayerPrefs.html" TargetMode="External"/><Relationship Id="rId3" Type="http://schemas.openxmlformats.org/officeDocument/2006/relationships/image" Target="../media/image8.svg"/><Relationship Id="rId7" Type="http://schemas.openxmlformats.org/officeDocument/2006/relationships/hyperlink" Target="http://theeye.pe.kr/archives/2725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ddy.tistory.com/22" TargetMode="External"/><Relationship Id="rId5" Type="http://schemas.openxmlformats.org/officeDocument/2006/relationships/hyperlink" Target="https://12bme.tistory.com/184" TargetMode="External"/><Relationship Id="rId4" Type="http://schemas.openxmlformats.org/officeDocument/2006/relationships/hyperlink" Target="https://linecode.tistory.com/9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49015"/>
            <a:ext cx="9166366" cy="897050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-933450"/>
            <a:ext cx="8915400" cy="8724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AC010A-5F79-452A-AC78-B8A9631B11E0}"/>
              </a:ext>
            </a:extLst>
          </p:cNvPr>
          <p:cNvSpPr txBox="1"/>
          <p:nvPr/>
        </p:nvSpPr>
        <p:spPr>
          <a:xfrm>
            <a:off x="2915816" y="5949280"/>
            <a:ext cx="6140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 err="1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endParaRPr lang="en-US" altLang="ko-KR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  <a:hlinkClick r:id="rId4"/>
              </a:rPr>
              <a:t>https://github.com/IamGroooooot/cien-unity-2019</a:t>
            </a:r>
            <a:endParaRPr lang="en-US" altLang="ko-KR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2019/11/20  </a:t>
            </a:r>
            <a:endParaRPr lang="ko-KR" altLang="en-US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5842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8D104-3FB6-4A61-A920-B4FBAF2AA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Unity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의 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Singleton 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059E8-ABC7-45E0-B595-0970F2FF1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922" y="1417638"/>
            <a:ext cx="8363272" cy="45831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400" dirty="0">
                <a:latin typeface="Consolas" panose="020B0609020204030204" pitchFamily="49" charset="0"/>
              </a:rPr>
              <a:t> class </a:t>
            </a:r>
            <a:r>
              <a:rPr lang="en-US" altLang="ko-KR" sz="1400" dirty="0" err="1">
                <a:solidFill>
                  <a:schemeClr val="accent5"/>
                </a:solidFill>
                <a:latin typeface="Consolas" panose="020B0609020204030204" pitchFamily="49" charset="0"/>
              </a:rPr>
              <a:t>SomeClass</a:t>
            </a:r>
            <a:r>
              <a:rPr lang="en-US" altLang="ko-KR" sz="1400" dirty="0">
                <a:latin typeface="Consolas" panose="020B0609020204030204" pitchFamily="49" charset="0"/>
              </a:rPr>
              <a:t> : </a:t>
            </a:r>
            <a:r>
              <a:rPr lang="en-US" altLang="ko-KR" sz="1400" dirty="0" err="1">
                <a:latin typeface="Consolas" panose="020B0609020204030204" pitchFamily="49" charset="0"/>
              </a:rPr>
              <a:t>MonoBehaviour</a:t>
            </a:r>
            <a:r>
              <a:rPr lang="en-US" altLang="ko-KR" sz="1400" dirty="0"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altLang="ko-KR" sz="1400" dirty="0"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7030A0"/>
                </a:solidFill>
                <a:latin typeface="Consolas" panose="020B0609020204030204" pitchFamily="49" charset="0"/>
              </a:rPr>
              <a:t>static</a:t>
            </a:r>
            <a:r>
              <a:rPr lang="en-US" altLang="ko-KR" sz="1400" dirty="0">
                <a:latin typeface="Consolas" panose="020B0609020204030204" pitchFamily="49" charset="0"/>
              </a:rPr>
              <a:t> </a:t>
            </a:r>
            <a:r>
              <a:rPr lang="en-US" altLang="ko-KR" sz="1400" dirty="0" err="1">
                <a:solidFill>
                  <a:schemeClr val="accent5"/>
                </a:solidFill>
                <a:latin typeface="Consolas" panose="020B0609020204030204" pitchFamily="49" charset="0"/>
              </a:rPr>
              <a:t>SomeClass</a:t>
            </a:r>
            <a:r>
              <a:rPr lang="en-US" altLang="ko-KR" sz="1400" dirty="0"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highlight>
                  <a:srgbClr val="FFFF00"/>
                </a:highlight>
                <a:latin typeface="Consolas" panose="020B0609020204030204" pitchFamily="49" charset="0"/>
              </a:rPr>
              <a:t>_instance</a:t>
            </a:r>
            <a:r>
              <a:rPr lang="en-US" altLang="ko-KR" sz="14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altLang="ko-KR" sz="1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// get</a:t>
            </a:r>
            <a:r>
              <a:rPr lang="ko-KR" altLang="en-US" sz="1400" dirty="0">
                <a:latin typeface="Consolas" panose="020B0609020204030204" pitchFamily="49" charset="0"/>
              </a:rPr>
              <a:t>만 할 수 있게</a:t>
            </a:r>
            <a:endParaRPr lang="en-US" altLang="ko-KR" sz="1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400" dirty="0"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7030A0"/>
                </a:solidFill>
                <a:latin typeface="Consolas" panose="020B0609020204030204" pitchFamily="49" charset="0"/>
              </a:rPr>
              <a:t>static</a:t>
            </a:r>
            <a:r>
              <a:rPr lang="en-US" altLang="ko-KR" sz="1400" dirty="0">
                <a:latin typeface="Consolas" panose="020B0609020204030204" pitchFamily="49" charset="0"/>
              </a:rPr>
              <a:t> </a:t>
            </a:r>
            <a:r>
              <a:rPr lang="en-US" altLang="ko-KR" sz="1400" dirty="0" err="1">
                <a:solidFill>
                  <a:schemeClr val="accent5"/>
                </a:solidFill>
                <a:latin typeface="Consolas" panose="020B0609020204030204" pitchFamily="49" charset="0"/>
              </a:rPr>
              <a:t>SomeClass</a:t>
            </a:r>
            <a:r>
              <a:rPr lang="en-US" altLang="ko-KR" sz="1400" dirty="0">
                <a:latin typeface="Consolas" panose="020B0609020204030204" pitchFamily="49" charset="0"/>
              </a:rPr>
              <a:t> Instance { get { return _instance; } }</a:t>
            </a:r>
          </a:p>
          <a:p>
            <a:pPr marL="0" indent="0">
              <a:buNone/>
            </a:pPr>
            <a:endParaRPr lang="en-US" altLang="ko-KR" sz="1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altLang="ko-KR" sz="1400" dirty="0">
                <a:latin typeface="Consolas" panose="020B0609020204030204" pitchFamily="49" charset="0"/>
              </a:rPr>
              <a:t> void Awake()</a:t>
            </a: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    // </a:t>
            </a:r>
            <a:r>
              <a:rPr lang="ko-KR" altLang="en-US" sz="1400" dirty="0">
                <a:latin typeface="Consolas" panose="020B0609020204030204" pitchFamily="49" charset="0"/>
              </a:rPr>
              <a:t>만약에 </a:t>
            </a:r>
            <a:r>
              <a:rPr lang="en-US" altLang="ko-KR" sz="1400" dirty="0">
                <a:latin typeface="Consolas" panose="020B0609020204030204" pitchFamily="49" charset="0"/>
              </a:rPr>
              <a:t>instance</a:t>
            </a:r>
            <a:r>
              <a:rPr lang="ko-KR" altLang="en-US" sz="1400" dirty="0">
                <a:latin typeface="Consolas" panose="020B0609020204030204" pitchFamily="49" charset="0"/>
              </a:rPr>
              <a:t>가 이미 존재하면 새로운 인스턴스를 삭제 </a:t>
            </a:r>
            <a:r>
              <a:rPr lang="en-US" altLang="ko-KR" sz="1400" dirty="0">
                <a:latin typeface="Consolas" panose="020B0609020204030204" pitchFamily="49" charset="0"/>
              </a:rPr>
              <a:t>- Scene</a:t>
            </a:r>
            <a:r>
              <a:rPr lang="ko-KR" altLang="en-US" sz="1400" dirty="0">
                <a:latin typeface="Consolas" panose="020B0609020204030204" pitchFamily="49" charset="0"/>
              </a:rPr>
              <a:t> 여러 개 만들 때</a:t>
            </a:r>
            <a:endParaRPr lang="en-US" altLang="ko-KR" sz="1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    if (_instance != null &amp;&amp; _instance != this)</a:t>
            </a: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    {</a:t>
            </a: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        Destroy(</a:t>
            </a:r>
            <a:r>
              <a:rPr lang="en-US" altLang="ko-KR" sz="1400" dirty="0" err="1">
                <a:latin typeface="Consolas" panose="020B0609020204030204" pitchFamily="49" charset="0"/>
              </a:rPr>
              <a:t>this.gameObject</a:t>
            </a:r>
            <a:r>
              <a:rPr lang="en-US" altLang="ko-KR" sz="1400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    } else {</a:t>
            </a: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        </a:t>
            </a:r>
            <a:r>
              <a:rPr lang="en-US" altLang="ko-KR" sz="1400" dirty="0">
                <a:highlight>
                  <a:srgbClr val="FFFF00"/>
                </a:highlight>
                <a:latin typeface="Consolas" panose="020B0609020204030204" pitchFamily="49" charset="0"/>
              </a:rPr>
              <a:t>_instance = this;</a:t>
            </a: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}</a:t>
            </a:r>
            <a:endParaRPr lang="ko-KR" altLang="en-US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6024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834F1-8CB2-4DD7-8AA9-D43927217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4602956"/>
          </a:xfrm>
        </p:spPr>
        <p:txBody>
          <a:bodyPr>
            <a:normAutofit/>
          </a:bodyPr>
          <a:lstStyle/>
          <a:p>
            <a:r>
              <a:rPr lang="ko-KR" altLang="en-US" dirty="0" err="1">
                <a:latin typeface="210 앱굴림 B" panose="02020603020101020101" pitchFamily="18" charset="-127"/>
                <a:ea typeface="210 앱굴림 B" panose="02020603020101020101" pitchFamily="18" charset="-127"/>
              </a:rPr>
              <a:t>코루틴</a:t>
            </a:r>
            <a: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(Coroutine)</a:t>
            </a:r>
            <a:r>
              <a:rPr lang="ko-KR" altLang="en-US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 개념</a:t>
            </a:r>
          </a:p>
        </p:txBody>
      </p:sp>
    </p:spTree>
    <p:extLst>
      <p:ext uri="{BB962C8B-B14F-4D97-AF65-F5344CB8AC3E}">
        <p14:creationId xmlns:p14="http://schemas.microsoft.com/office/powerpoint/2010/main" val="762608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DC32A-24C8-4359-B046-94CBAEB0F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코루틴을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이해해보자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118672-6D3F-40C8-A2E3-06959613A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916832"/>
            <a:ext cx="8568951" cy="357879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ko-KR" altLang="en-US" sz="2800" dirty="0"/>
              <a:t>제가 </a:t>
            </a:r>
            <a:r>
              <a:rPr lang="en-US" altLang="ko-KR" sz="2800" dirty="0"/>
              <a:t>TV</a:t>
            </a:r>
            <a:r>
              <a:rPr lang="ko-KR" altLang="en-US" sz="2800" dirty="0"/>
              <a:t>로 </a:t>
            </a:r>
            <a:r>
              <a:rPr lang="en-US" altLang="ko-KR" sz="2800" dirty="0"/>
              <a:t> </a:t>
            </a:r>
            <a:r>
              <a:rPr lang="ko-KR" altLang="en-US" sz="2800" dirty="0"/>
              <a:t>유튜브를 보기 시작했지만 광고가 나옵니다</a:t>
            </a:r>
            <a:r>
              <a:rPr lang="en-US" altLang="ko-KR" sz="2800" dirty="0"/>
              <a:t>. </a:t>
            </a:r>
            <a:r>
              <a:rPr lang="ko-KR" altLang="en-US" sz="2800" dirty="0"/>
              <a:t>광고를 보는 대신 롤을 실행해서 큐를</a:t>
            </a:r>
            <a:r>
              <a:rPr lang="en-US" altLang="ko-KR" sz="2800" dirty="0"/>
              <a:t> </a:t>
            </a:r>
            <a:r>
              <a:rPr lang="ko-KR" altLang="en-US" sz="2800" dirty="0"/>
              <a:t>돌립니다</a:t>
            </a:r>
            <a:r>
              <a:rPr lang="en-US" altLang="ko-KR" sz="2800" dirty="0"/>
              <a:t>(</a:t>
            </a:r>
            <a:r>
              <a:rPr lang="ko-KR" altLang="en-US" sz="2800" dirty="0"/>
              <a:t>대전 상대를 찾는 것</a:t>
            </a:r>
            <a:r>
              <a:rPr lang="en-US" altLang="ko-KR" sz="2800" dirty="0"/>
              <a:t>). </a:t>
            </a:r>
          </a:p>
          <a:p>
            <a:pPr marL="0" indent="0">
              <a:buNone/>
            </a:pPr>
            <a:r>
              <a:rPr lang="ko-KR" altLang="en-US" sz="2800" dirty="0"/>
              <a:t>하지만 롤은 </a:t>
            </a:r>
            <a:r>
              <a:rPr lang="en-US" altLang="ko-KR" sz="2800" dirty="0"/>
              <a:t>10</a:t>
            </a:r>
            <a:r>
              <a:rPr lang="ko-KR" altLang="en-US" sz="2800" dirty="0"/>
              <a:t>명이 모여야 시작돼서 많이 기다려야 합니다</a:t>
            </a:r>
            <a:r>
              <a:rPr lang="en-US" altLang="ko-KR" sz="2800" dirty="0"/>
              <a:t>. </a:t>
            </a:r>
            <a:r>
              <a:rPr lang="ko-KR" altLang="en-US" sz="2800" dirty="0"/>
              <a:t>이걸 기다리는 대신 문제 풀이 과제를 합니다</a:t>
            </a:r>
            <a:r>
              <a:rPr lang="en-US" altLang="ko-KR" sz="2800" dirty="0"/>
              <a:t>. </a:t>
            </a:r>
          </a:p>
          <a:p>
            <a:pPr marL="0" indent="0">
              <a:buNone/>
            </a:pPr>
            <a:r>
              <a:rPr lang="ko-KR" altLang="en-US" sz="2800" dirty="0"/>
              <a:t>첫 번째 문제를 풀고 두 번째 문제를 봤는데 </a:t>
            </a:r>
            <a:r>
              <a:rPr lang="en-US" altLang="ko-KR" sz="2800" dirty="0"/>
              <a:t>Netflix</a:t>
            </a:r>
            <a:r>
              <a:rPr lang="ko-KR" altLang="en-US" sz="2800" dirty="0"/>
              <a:t> 영상을 보고</a:t>
            </a:r>
            <a:r>
              <a:rPr lang="en-US" altLang="ko-KR" sz="2800" dirty="0"/>
              <a:t> </a:t>
            </a:r>
            <a:r>
              <a:rPr lang="ko-KR" altLang="en-US" sz="2800" dirty="0"/>
              <a:t>풀라고 합니다</a:t>
            </a:r>
            <a:r>
              <a:rPr lang="en-US" altLang="ko-KR" sz="2800" dirty="0"/>
              <a:t>. </a:t>
            </a:r>
            <a:r>
              <a:rPr lang="ko-KR" altLang="en-US" sz="2800" dirty="0"/>
              <a:t>그래서 </a:t>
            </a:r>
            <a:r>
              <a:rPr lang="en-US" altLang="ko-KR" sz="2800" dirty="0"/>
              <a:t>Netflix</a:t>
            </a:r>
            <a:r>
              <a:rPr lang="ko-KR" altLang="en-US" sz="2800" dirty="0"/>
              <a:t>를 틉니다</a:t>
            </a:r>
            <a:r>
              <a:rPr lang="en-US" altLang="ko-KR" sz="2800" dirty="0"/>
              <a:t>. Netflix</a:t>
            </a:r>
            <a:r>
              <a:rPr lang="ko-KR" altLang="en-US" sz="2800" dirty="0"/>
              <a:t>영상의 </a:t>
            </a:r>
            <a:r>
              <a:rPr lang="en-US" altLang="ko-KR" sz="2800" dirty="0"/>
              <a:t>Intro</a:t>
            </a:r>
            <a:r>
              <a:rPr lang="ko-KR" altLang="en-US" sz="2800" dirty="0"/>
              <a:t>을 보는 대신 광고가 끝난 유튜브를 봅니다</a:t>
            </a:r>
            <a:r>
              <a:rPr lang="en-US" altLang="ko-KR" sz="2800" dirty="0"/>
              <a:t>. </a:t>
            </a:r>
            <a:r>
              <a:rPr lang="ko-KR" altLang="en-US" sz="2800" dirty="0"/>
              <a:t>그런데 광고가 다시 뜹니다</a:t>
            </a:r>
            <a:r>
              <a:rPr lang="en-US" altLang="ko-KR" sz="2800" dirty="0"/>
              <a:t>(2</a:t>
            </a:r>
            <a:r>
              <a:rPr lang="ko-KR" altLang="en-US" sz="2800" dirty="0"/>
              <a:t>회 광고 </a:t>
            </a:r>
            <a:r>
              <a:rPr lang="ko-KR" altLang="en-US" sz="2800" dirty="0" err="1"/>
              <a:t>ㅂㄷㅂㄷ</a:t>
            </a:r>
            <a:r>
              <a:rPr lang="en-US" altLang="ko-KR" sz="2800" dirty="0"/>
              <a:t>). </a:t>
            </a:r>
          </a:p>
          <a:p>
            <a:pPr marL="0" indent="0">
              <a:buNone/>
            </a:pPr>
            <a:r>
              <a:rPr lang="ko-KR" altLang="en-US" sz="2800" dirty="0"/>
              <a:t>그거를 보던 중 롤 큐가 잡혀서 롤을 합니다 </a:t>
            </a:r>
            <a:r>
              <a:rPr lang="en-US" altLang="ko-KR" sz="2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09392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06CD5D-5D6D-4CBC-8A3C-D411F404D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그래서 </a:t>
            </a:r>
            <a:r>
              <a:rPr lang="ko-KR" altLang="en-US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코루틴은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대충 이런 것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0F4744-C33F-4646-A9FA-C470760CB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80656"/>
            <a:ext cx="8456567" cy="3746251"/>
          </a:xfrm>
        </p:spPr>
        <p:txBody>
          <a:bodyPr>
            <a:normAutofit/>
          </a:bodyPr>
          <a:lstStyle/>
          <a:p>
            <a:r>
              <a:rPr lang="ko-KR" altLang="en-US" sz="2500" dirty="0"/>
              <a:t>모든 것을 동시에 일어나게 하는 것처럼 빠르게 작업</a:t>
            </a:r>
            <a:r>
              <a:rPr lang="en-US" altLang="ko-KR" sz="2500" dirty="0"/>
              <a:t>(</a:t>
            </a:r>
            <a:r>
              <a:rPr lang="ko-KR" altLang="en-US" sz="2500" dirty="0"/>
              <a:t>함수</a:t>
            </a:r>
            <a:r>
              <a:rPr lang="en-US" altLang="ko-KR" sz="2500" dirty="0"/>
              <a:t>)</a:t>
            </a:r>
            <a:r>
              <a:rPr lang="ko-KR" altLang="en-US" sz="2500" dirty="0"/>
              <a:t>들을 전환하는 것이 아니다</a:t>
            </a:r>
            <a:endParaRPr lang="en-US" altLang="ko-KR" sz="2500" dirty="0"/>
          </a:p>
          <a:p>
            <a:r>
              <a:rPr lang="ko-KR" altLang="en-US" sz="2500" dirty="0"/>
              <a:t>필요로 할 때</a:t>
            </a:r>
            <a:r>
              <a:rPr lang="en-US" altLang="ko-KR" sz="2500" dirty="0"/>
              <a:t>,</a:t>
            </a:r>
            <a:r>
              <a:rPr lang="ko-KR" altLang="en-US" sz="2500" dirty="0"/>
              <a:t> 다른 일을 하는 것</a:t>
            </a:r>
            <a:endParaRPr lang="en-US" altLang="ko-KR" sz="2500" dirty="0"/>
          </a:p>
          <a:p>
            <a:endParaRPr lang="en-US" altLang="ko-KR" sz="2500" dirty="0"/>
          </a:p>
          <a:p>
            <a:pPr marL="0" indent="0">
              <a:buNone/>
            </a:pPr>
            <a:r>
              <a:rPr lang="ko-KR" altLang="en-US" sz="2500" dirty="0"/>
              <a:t>예</a:t>
            </a:r>
            <a:r>
              <a:rPr lang="en-US" altLang="ko-KR" sz="2500" dirty="0"/>
              <a:t>) </a:t>
            </a:r>
          </a:p>
          <a:p>
            <a:r>
              <a:rPr lang="ko-KR" altLang="en-US" sz="2500" dirty="0"/>
              <a:t>필요로 할 때</a:t>
            </a:r>
            <a:r>
              <a:rPr lang="en-US" altLang="ko-KR" sz="2500" dirty="0"/>
              <a:t>: Space</a:t>
            </a:r>
            <a:r>
              <a:rPr lang="ko-KR" altLang="en-US" sz="2500" dirty="0"/>
              <a:t>바를 눌러서 </a:t>
            </a:r>
            <a:r>
              <a:rPr lang="en-US" altLang="ko-KR" sz="2500" dirty="0"/>
              <a:t>3</a:t>
            </a:r>
            <a:r>
              <a:rPr lang="ko-KR" altLang="en-US" sz="2500" dirty="0"/>
              <a:t>초마다 총을 발사해야 됨</a:t>
            </a:r>
            <a:endParaRPr lang="en-US" altLang="ko-KR" sz="2500" dirty="0"/>
          </a:p>
          <a:p>
            <a:r>
              <a:rPr lang="ko-KR" altLang="en-US" sz="2500" dirty="0"/>
              <a:t>일</a:t>
            </a:r>
            <a:r>
              <a:rPr lang="en-US" altLang="ko-KR" sz="2500" dirty="0"/>
              <a:t>: </a:t>
            </a:r>
            <a:r>
              <a:rPr lang="ko-KR" altLang="en-US" sz="2500" dirty="0"/>
              <a:t>총알을 </a:t>
            </a:r>
            <a:r>
              <a:rPr lang="en-US" altLang="ko-KR" sz="2500" dirty="0"/>
              <a:t>3</a:t>
            </a:r>
            <a:r>
              <a:rPr lang="ko-KR" altLang="en-US" sz="2500" dirty="0"/>
              <a:t>초마다 계속 쏜다</a:t>
            </a:r>
            <a:r>
              <a:rPr lang="en-US" altLang="ko-KR" sz="2500" dirty="0"/>
              <a:t>.</a:t>
            </a:r>
          </a:p>
          <a:p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284284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21259D-491E-4571-9C87-F2870F3A1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코루틴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5E5EAB-E81F-44A2-8094-ED38459A9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500" dirty="0"/>
              <a:t>Thread</a:t>
            </a:r>
            <a:r>
              <a:rPr lang="ko-KR" altLang="en-US" sz="2500" dirty="0"/>
              <a:t>와 </a:t>
            </a:r>
            <a:r>
              <a:rPr lang="ko-KR" altLang="en-US" sz="2500" dirty="0" err="1"/>
              <a:t>비슷</a:t>
            </a:r>
            <a:r>
              <a:rPr lang="ko-KR" altLang="en-US" sz="2500" dirty="0"/>
              <a:t> </a:t>
            </a:r>
            <a:r>
              <a:rPr lang="en-US" altLang="ko-KR" sz="2500" dirty="0"/>
              <a:t>but </a:t>
            </a:r>
            <a:r>
              <a:rPr lang="ko-KR" altLang="en-US" sz="2500" dirty="0"/>
              <a:t>호출한 곳으로 돌아갈 수 있음</a:t>
            </a:r>
            <a:r>
              <a:rPr lang="en-US" altLang="ko-KR" sz="2500" dirty="0"/>
              <a:t>.</a:t>
            </a:r>
          </a:p>
          <a:p>
            <a:r>
              <a:rPr lang="ko-KR" altLang="en-US" sz="2500" dirty="0"/>
              <a:t>즉</a:t>
            </a:r>
            <a:r>
              <a:rPr lang="en-US" altLang="ko-KR" sz="2500" dirty="0"/>
              <a:t>, </a:t>
            </a:r>
            <a:r>
              <a:rPr lang="ko-KR" altLang="en-US" sz="2500" dirty="0"/>
              <a:t>자기 상태를 기억 함</a:t>
            </a:r>
            <a:r>
              <a:rPr lang="en-US" altLang="ko-KR" sz="2500" dirty="0"/>
              <a:t>.</a:t>
            </a:r>
          </a:p>
          <a:p>
            <a:r>
              <a:rPr lang="en-US" altLang="ko-KR" sz="2500" dirty="0"/>
              <a:t>Thread</a:t>
            </a:r>
            <a:r>
              <a:rPr lang="ko-KR" altLang="en-US" sz="2500" dirty="0"/>
              <a:t>와 똑같은 문제 겪음</a:t>
            </a:r>
            <a:r>
              <a:rPr lang="en-US" altLang="ko-KR" sz="2500" dirty="0"/>
              <a:t>. Ex) </a:t>
            </a:r>
            <a:r>
              <a:rPr lang="ko-KR" altLang="en-US" sz="2500" dirty="0"/>
              <a:t>움직여</a:t>
            </a:r>
            <a:r>
              <a:rPr lang="en-US" altLang="ko-KR" sz="2500" dirty="0"/>
              <a:t>(</a:t>
            </a:r>
            <a:r>
              <a:rPr lang="ko-KR" altLang="en-US" sz="2500" dirty="0"/>
              <a:t>우로</a:t>
            </a:r>
            <a:r>
              <a:rPr lang="en-US" altLang="ko-KR" sz="2500" dirty="0"/>
              <a:t>) &amp; </a:t>
            </a:r>
            <a:r>
              <a:rPr lang="ko-KR" altLang="en-US" sz="2500" dirty="0"/>
              <a:t>움직여</a:t>
            </a:r>
            <a:r>
              <a:rPr lang="en-US" altLang="ko-KR" sz="2500" dirty="0"/>
              <a:t>(</a:t>
            </a:r>
            <a:r>
              <a:rPr lang="ko-KR" altLang="en-US" sz="2500" dirty="0"/>
              <a:t>좌로</a:t>
            </a:r>
            <a:r>
              <a:rPr lang="en-US" altLang="ko-KR" sz="2500" dirty="0"/>
              <a:t>)</a:t>
            </a:r>
          </a:p>
          <a:p>
            <a:r>
              <a:rPr lang="ko-KR" altLang="en-US" sz="2500" dirty="0"/>
              <a:t>매 프레임마다 체크하여 돌아갈 지점 정함</a:t>
            </a:r>
            <a:endParaRPr lang="en-US" altLang="ko-KR" sz="2500" dirty="0"/>
          </a:p>
          <a:p>
            <a:endParaRPr lang="en-US" altLang="ko-KR" sz="2500" dirty="0"/>
          </a:p>
          <a:p>
            <a:r>
              <a:rPr lang="en-US" altLang="ko-KR" sz="2500" dirty="0"/>
              <a:t>Coroutine</a:t>
            </a:r>
            <a:r>
              <a:rPr lang="ko-KR" altLang="en-US" sz="2500" dirty="0"/>
              <a:t> 실행</a:t>
            </a:r>
            <a:r>
              <a:rPr lang="en-US" altLang="ko-KR" sz="2500" dirty="0"/>
              <a:t>:</a:t>
            </a:r>
            <a:r>
              <a:rPr lang="ko-KR" altLang="en-US" sz="2500" dirty="0"/>
              <a:t> </a:t>
            </a:r>
            <a:r>
              <a:rPr lang="en-US" altLang="ko-KR" sz="2500" dirty="0" err="1"/>
              <a:t>StartCoroutine</a:t>
            </a:r>
            <a:endParaRPr lang="en-US" altLang="ko-KR" sz="2500" dirty="0"/>
          </a:p>
          <a:p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103940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F2282A-4C76-412D-AA1B-E2C3B1FBC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코루틴을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왜 쓸까요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64A014-046C-492B-A606-EE058A2FC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56792"/>
            <a:ext cx="7886700" cy="4170115"/>
          </a:xfrm>
        </p:spPr>
        <p:txBody>
          <a:bodyPr>
            <a:normAutofit fontScale="77500" lnSpcReduction="20000"/>
          </a:bodyPr>
          <a:lstStyle/>
          <a:p>
            <a:r>
              <a:rPr lang="ko-KR" altLang="en-US" dirty="0"/>
              <a:t>매번</a:t>
            </a:r>
            <a:r>
              <a:rPr lang="en-US" altLang="ko-KR" dirty="0"/>
              <a:t>(Update</a:t>
            </a:r>
            <a:r>
              <a:rPr lang="ko-KR" altLang="en-US" dirty="0"/>
              <a:t>에서 실행하는 것이 아니라</a:t>
            </a:r>
            <a:r>
              <a:rPr lang="en-US" altLang="ko-KR" dirty="0"/>
              <a:t>) </a:t>
            </a:r>
            <a:r>
              <a:rPr lang="ko-KR" altLang="en-US" dirty="0"/>
              <a:t>원할 때만 실행할 수 있음 </a:t>
            </a:r>
            <a:r>
              <a:rPr lang="en-US" altLang="ko-KR" dirty="0"/>
              <a:t>=&gt; </a:t>
            </a:r>
            <a:r>
              <a:rPr lang="ko-KR" altLang="en-US" dirty="0"/>
              <a:t>성능 향상</a:t>
            </a:r>
            <a:endParaRPr lang="en-US" altLang="ko-KR" dirty="0"/>
          </a:p>
          <a:p>
            <a:r>
              <a:rPr lang="ko-KR" altLang="en-US" dirty="0"/>
              <a:t>가독성 향상</a:t>
            </a:r>
            <a:endParaRPr lang="en-US" altLang="ko-KR" dirty="0"/>
          </a:p>
          <a:p>
            <a:r>
              <a:rPr lang="en-US" altLang="ko-KR" dirty="0"/>
              <a:t>Update() </a:t>
            </a:r>
            <a:r>
              <a:rPr lang="ko-KR" altLang="en-US" dirty="0"/>
              <a:t>함수에 종속적이지 않음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시간 기반의 서브루틴</a:t>
            </a:r>
            <a:r>
              <a:rPr lang="en-US" altLang="ko-KR" dirty="0"/>
              <a:t>(</a:t>
            </a:r>
            <a:r>
              <a:rPr lang="ko-KR" altLang="en-US" dirty="0"/>
              <a:t>함수</a:t>
            </a:r>
            <a:r>
              <a:rPr lang="en-US" altLang="ko-KR" dirty="0"/>
              <a:t>)</a:t>
            </a:r>
            <a:r>
              <a:rPr lang="ko-KR" altLang="en-US" dirty="0"/>
              <a:t>을 만들기 쉬움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(Ex) </a:t>
            </a:r>
            <a:r>
              <a:rPr lang="ko-KR" altLang="en-US" dirty="0"/>
              <a:t>총알 </a:t>
            </a:r>
            <a:r>
              <a:rPr lang="en-US" altLang="ko-KR" dirty="0"/>
              <a:t>5</a:t>
            </a:r>
            <a:r>
              <a:rPr lang="ko-KR" altLang="en-US" dirty="0"/>
              <a:t>초마다 발사</a:t>
            </a:r>
            <a:endParaRPr lang="en-US" altLang="ko-KR" dirty="0"/>
          </a:p>
          <a:p>
            <a:r>
              <a:rPr lang="en-US" altLang="ko-KR" dirty="0"/>
              <a:t>Update=&gt;</a:t>
            </a:r>
            <a:br>
              <a:rPr lang="en-US" altLang="ko-KR" dirty="0"/>
            </a:br>
            <a:r>
              <a:rPr lang="ko-KR" altLang="en-US" dirty="0"/>
              <a:t>매 프레임마다 </a:t>
            </a:r>
            <a:r>
              <a:rPr lang="en-US" altLang="ko-KR" dirty="0"/>
              <a:t>Timer</a:t>
            </a:r>
            <a:r>
              <a:rPr lang="ko-KR" altLang="en-US" dirty="0"/>
              <a:t>실행 </a:t>
            </a:r>
            <a:r>
              <a:rPr lang="en-US" altLang="ko-KR" dirty="0"/>
              <a:t>+ if</a:t>
            </a:r>
            <a:r>
              <a:rPr lang="ko-KR" altLang="en-US" dirty="0"/>
              <a:t>문으로 실행할지 말지 체크</a:t>
            </a:r>
            <a:endParaRPr lang="en-US" altLang="ko-KR" dirty="0"/>
          </a:p>
          <a:p>
            <a:r>
              <a:rPr lang="en-US" altLang="ko-KR" dirty="0" err="1"/>
              <a:t>Corountine</a:t>
            </a:r>
            <a:r>
              <a:rPr lang="en-US" altLang="ko-KR" dirty="0"/>
              <a:t>=&gt;</a:t>
            </a:r>
            <a:br>
              <a:rPr lang="en-US" altLang="ko-KR" dirty="0"/>
            </a:br>
            <a:r>
              <a:rPr lang="en-US" altLang="ko-KR" dirty="0"/>
              <a:t>Yield return new </a:t>
            </a:r>
            <a:r>
              <a:rPr lang="en-US" altLang="ko-KR" dirty="0" err="1"/>
              <a:t>waitforsecond</a:t>
            </a:r>
            <a:r>
              <a:rPr lang="en-US" altLang="ko-KR" dirty="0"/>
              <a:t>(5f);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2788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834F1-8CB2-4DD7-8AA9-D43927217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4602956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(</a:t>
            </a:r>
            <a:r>
              <a:rPr lang="ko-KR" altLang="en-US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참고용</a:t>
            </a:r>
            <a: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)</a:t>
            </a:r>
            <a:b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</a:br>
            <a: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Coroutine vs Invoke</a:t>
            </a:r>
            <a:endParaRPr lang="ko-KR" altLang="en-US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1494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21259D-491E-4571-9C87-F2870F3A1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Invoke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5E5EAB-E81F-44A2-8094-ED38459A9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err="1"/>
              <a:t>코루틴이랑</a:t>
            </a:r>
            <a:r>
              <a:rPr lang="ko-KR" altLang="en-US" sz="2400" dirty="0"/>
              <a:t> 똑같아 보이는 </a:t>
            </a:r>
            <a:r>
              <a:rPr lang="en-US" altLang="ko-KR" sz="2400" dirty="0"/>
              <a:t>invoke</a:t>
            </a:r>
            <a:r>
              <a:rPr lang="ko-KR" altLang="en-US" sz="2400" dirty="0"/>
              <a:t>는 </a:t>
            </a:r>
            <a:r>
              <a:rPr lang="ko-KR" altLang="en-US" sz="2400" dirty="0" err="1"/>
              <a:t>뭘까</a:t>
            </a:r>
            <a:endParaRPr lang="en-US" altLang="ko-KR" sz="2400" dirty="0"/>
          </a:p>
          <a:p>
            <a:r>
              <a:rPr lang="ko-KR" altLang="en-US" sz="2400" dirty="0"/>
              <a:t>원하는 시점에서 함수 호출하고 싶을 때</a:t>
            </a:r>
            <a:endParaRPr lang="en-US" altLang="ko-KR" sz="2400" dirty="0"/>
          </a:p>
          <a:p>
            <a:r>
              <a:rPr lang="en-US" altLang="ko-KR" sz="2400" dirty="0" err="1"/>
              <a:t>InvokeRepeating</a:t>
            </a:r>
            <a:r>
              <a:rPr lang="ko-KR" altLang="en-US" sz="2400" dirty="0"/>
              <a:t>으로 함수를 반복적으로 사용 가능</a:t>
            </a:r>
            <a:endParaRPr lang="en-US" altLang="ko-KR" sz="2400" dirty="0"/>
          </a:p>
          <a:p>
            <a:r>
              <a:rPr lang="ko-KR" altLang="en-US" sz="2400" dirty="0" err="1"/>
              <a:t>코루틴과의</a:t>
            </a:r>
            <a:r>
              <a:rPr lang="ko-KR" altLang="en-US" sz="2400" dirty="0"/>
              <a:t> 차이</a:t>
            </a:r>
            <a:endParaRPr lang="en-US" altLang="ko-KR" sz="2400" dirty="0"/>
          </a:p>
          <a:p>
            <a:pPr lvl="1"/>
            <a:r>
              <a:rPr lang="ko-KR" altLang="en-US" sz="2000" dirty="0"/>
              <a:t>내부적인 타이머로 작동함</a:t>
            </a:r>
            <a:endParaRPr lang="en-US" altLang="ko-KR" sz="2000" dirty="0"/>
          </a:p>
          <a:p>
            <a:pPr lvl="1"/>
            <a:r>
              <a:rPr lang="en-US" altLang="ko-KR" sz="2000" dirty="0"/>
              <a:t>(</a:t>
            </a:r>
            <a:r>
              <a:rPr lang="ko-KR" altLang="en-US" sz="2000" dirty="0"/>
              <a:t>중요</a:t>
            </a:r>
            <a:r>
              <a:rPr lang="en-US" altLang="ko-KR" sz="2000" dirty="0"/>
              <a:t>) </a:t>
            </a:r>
            <a:r>
              <a:rPr lang="ko-KR" altLang="en-US" sz="2000" dirty="0"/>
              <a:t>인자를 전달할 수 없다</a:t>
            </a:r>
          </a:p>
        </p:txBody>
      </p:sp>
    </p:spTree>
    <p:extLst>
      <p:ext uri="{BB962C8B-B14F-4D97-AF65-F5344CB8AC3E}">
        <p14:creationId xmlns:p14="http://schemas.microsoft.com/office/powerpoint/2010/main" val="43537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EEE102-AD5C-4D84-8BC8-234971117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Invoke</a:t>
            </a:r>
            <a:r>
              <a:rPr lang="ko-KR" altLang="en-US">
                <a:latin typeface="210 앱굴림 R" panose="02020603020101020101" pitchFamily="18" charset="-127"/>
                <a:ea typeface="210 앱굴림 R" panose="02020603020101020101" pitchFamily="18" charset="-127"/>
              </a:rPr>
              <a:t>를</a:t>
            </a:r>
            <a:r>
              <a:rPr lang="en-US" altLang="ko-KR"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>
                <a:latin typeface="210 앱굴림 R" panose="02020603020101020101" pitchFamily="18" charset="-127"/>
                <a:ea typeface="210 앱굴림 R" panose="02020603020101020101" pitchFamily="18" charset="-127"/>
              </a:rPr>
              <a:t>사용해보자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715F04-C585-41FE-BB6D-A6E88A3C8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err="1"/>
              <a:t>InvokeRepeating</a:t>
            </a:r>
            <a:r>
              <a:rPr lang="en-US" altLang="ko-KR" sz="2000" dirty="0"/>
              <a:t>("</a:t>
            </a:r>
            <a:r>
              <a:rPr lang="ko-KR" altLang="en-US" sz="2000" dirty="0"/>
              <a:t>함수 명</a:t>
            </a:r>
            <a:r>
              <a:rPr lang="en-US" altLang="ko-KR" sz="2000" dirty="0"/>
              <a:t>", </a:t>
            </a:r>
            <a:r>
              <a:rPr lang="ko-KR" altLang="en-US" sz="2000" dirty="0" err="1"/>
              <a:t>몇초</a:t>
            </a:r>
            <a:r>
              <a:rPr lang="ko-KR" altLang="en-US" sz="2000" dirty="0"/>
              <a:t> 후 시작할지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몇초마다</a:t>
            </a:r>
            <a:r>
              <a:rPr lang="ko-KR" altLang="en-US" sz="2000" dirty="0"/>
              <a:t> 반복할지</a:t>
            </a:r>
            <a:r>
              <a:rPr lang="en-US" altLang="ko-KR" sz="2000" dirty="0"/>
              <a:t>);</a:t>
            </a:r>
          </a:p>
          <a:p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void Start(){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        </a:t>
            </a:r>
            <a:r>
              <a:rPr lang="en-US" altLang="ko-KR" sz="1800" dirty="0" err="1">
                <a:latin typeface="Consolas" panose="020B0609020204030204" pitchFamily="49" charset="0"/>
              </a:rPr>
              <a:t>InvokeRepeating</a:t>
            </a:r>
            <a:r>
              <a:rPr lang="en-US" altLang="ko-KR" sz="1800" dirty="0">
                <a:latin typeface="Consolas" panose="020B0609020204030204" pitchFamily="49" charset="0"/>
              </a:rPr>
              <a:t>(“</a:t>
            </a:r>
            <a:r>
              <a:rPr lang="en-US" altLang="ko-KR" sz="1800" dirty="0" err="1">
                <a:latin typeface="Consolas" panose="020B0609020204030204" pitchFamily="49" charset="0"/>
              </a:rPr>
              <a:t>DebugSomething</a:t>
            </a:r>
            <a:r>
              <a:rPr lang="en-US" altLang="ko-KR" sz="1800" dirty="0">
                <a:latin typeface="Consolas" panose="020B0609020204030204" pitchFamily="49" charset="0"/>
              </a:rPr>
              <a:t>”, 1f, 2f);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}</a:t>
            </a:r>
          </a:p>
          <a:p>
            <a:endParaRPr lang="en-US" altLang="ko-KR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void </a:t>
            </a:r>
            <a:r>
              <a:rPr lang="en-US" altLang="ko-KR" sz="1800" dirty="0" err="1">
                <a:latin typeface="Consolas" panose="020B0609020204030204" pitchFamily="49" charset="0"/>
              </a:rPr>
              <a:t>DebugSomething</a:t>
            </a:r>
            <a:r>
              <a:rPr lang="en-US" altLang="ko-KR" sz="1800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        </a:t>
            </a:r>
            <a:r>
              <a:rPr lang="en-US" altLang="ko-KR" sz="1800" dirty="0" err="1">
                <a:latin typeface="Consolas" panose="020B0609020204030204" pitchFamily="49" charset="0"/>
              </a:rPr>
              <a:t>Debug.Log</a:t>
            </a:r>
            <a:r>
              <a:rPr lang="en-US" altLang="ko-KR" sz="1800" dirty="0">
                <a:latin typeface="Consolas" panose="020B0609020204030204" pitchFamily="49" charset="0"/>
              </a:rPr>
              <a:t>(“1</a:t>
            </a:r>
            <a:r>
              <a:rPr lang="ko-KR" altLang="en-US" sz="1800" dirty="0">
                <a:latin typeface="Consolas" panose="020B0609020204030204" pitchFamily="49" charset="0"/>
              </a:rPr>
              <a:t>초 지연 후</a:t>
            </a:r>
            <a:r>
              <a:rPr lang="en-US" altLang="ko-KR" sz="1800" dirty="0">
                <a:latin typeface="Consolas" panose="020B0609020204030204" pitchFamily="49" charset="0"/>
              </a:rPr>
              <a:t>, 2</a:t>
            </a:r>
            <a:r>
              <a:rPr lang="ko-KR" altLang="en-US" sz="1800" dirty="0">
                <a:latin typeface="Consolas" panose="020B0609020204030204" pitchFamily="49" charset="0"/>
              </a:rPr>
              <a:t>초마다 반복하기</a:t>
            </a:r>
            <a:r>
              <a:rPr lang="en-US" altLang="ko-KR" sz="1800" dirty="0">
                <a:latin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906297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834F1-8CB2-4DD7-8AA9-D43927217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4602956"/>
          </a:xfrm>
        </p:spPr>
        <p:txBody>
          <a:bodyPr/>
          <a:lstStyle/>
          <a:p>
            <a:r>
              <a:rPr lang="ko-KR" altLang="en-US" dirty="0" err="1">
                <a:latin typeface="210 앱굴림 B" panose="02020603020101020101" pitchFamily="18" charset="-127"/>
                <a:ea typeface="210 앱굴림 B" panose="02020603020101020101" pitchFamily="18" charset="-127"/>
              </a:rPr>
              <a:t>코루틴</a:t>
            </a:r>
            <a: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(Coroutine)</a:t>
            </a:r>
            <a:r>
              <a:rPr lang="ko-KR" altLang="en-US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을 써보자</a:t>
            </a:r>
          </a:p>
        </p:txBody>
      </p:sp>
    </p:spTree>
    <p:extLst>
      <p:ext uri="{BB962C8B-B14F-4D97-AF65-F5344CB8AC3E}">
        <p14:creationId xmlns:p14="http://schemas.microsoft.com/office/powerpoint/2010/main" val="230834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9">
            <a:extLst>
              <a:ext uri="{FF2B5EF4-FFF2-40B4-BE49-F238E27FC236}">
                <a16:creationId xmlns:a16="http://schemas.microsoft.com/office/drawing/2014/main" id="{673E9FC8-2143-48A2-9DEE-AABBC7E30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265888"/>
          </a:xfrm>
          <a:custGeom>
            <a:avLst/>
            <a:gdLst>
              <a:gd name="connsiteX0" fmla="*/ 0 w 12188952"/>
              <a:gd name="connsiteY0" fmla="*/ 0 h 6265888"/>
              <a:gd name="connsiteX1" fmla="*/ 12188952 w 12188952"/>
              <a:gd name="connsiteY1" fmla="*/ 0 h 6265888"/>
              <a:gd name="connsiteX2" fmla="*/ 12188952 w 12188952"/>
              <a:gd name="connsiteY2" fmla="*/ 5061023 h 6265888"/>
              <a:gd name="connsiteX3" fmla="*/ 12188400 w 12188952"/>
              <a:gd name="connsiteY3" fmla="*/ 5061281 h 6265888"/>
              <a:gd name="connsiteX4" fmla="*/ 6096000 w 12188952"/>
              <a:gd name="connsiteY4" fmla="*/ 6265888 h 6265888"/>
              <a:gd name="connsiteX5" fmla="*/ 3601 w 12188952"/>
              <a:gd name="connsiteY5" fmla="*/ 5061281 h 6265888"/>
              <a:gd name="connsiteX6" fmla="*/ 0 w 12188952"/>
              <a:gd name="connsiteY6" fmla="*/ 5059596 h 6265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6265888">
                <a:moveTo>
                  <a:pt x="0" y="0"/>
                </a:moveTo>
                <a:lnTo>
                  <a:pt x="12188952" y="0"/>
                </a:lnTo>
                <a:lnTo>
                  <a:pt x="12188952" y="5061023"/>
                </a:lnTo>
                <a:lnTo>
                  <a:pt x="12188400" y="5061281"/>
                </a:lnTo>
                <a:cubicBezTo>
                  <a:pt x="10489511" y="5817852"/>
                  <a:pt x="8380622" y="6265888"/>
                  <a:pt x="6096000" y="6265888"/>
                </a:cubicBezTo>
                <a:cubicBezTo>
                  <a:pt x="3811379" y="6265888"/>
                  <a:pt x="1702489" y="5817852"/>
                  <a:pt x="3601" y="5061281"/>
                </a:cubicBezTo>
                <a:lnTo>
                  <a:pt x="0" y="5059596"/>
                </a:ln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4E81AA2-5564-4C7E-B300-1E3751E17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30" r="-2" b="13710"/>
          <a:stretch/>
        </p:blipFill>
        <p:spPr>
          <a:xfrm>
            <a:off x="20" y="10"/>
            <a:ext cx="9143980" cy="6003842"/>
          </a:xfrm>
          <a:custGeom>
            <a:avLst/>
            <a:gdLst>
              <a:gd name="connsiteX0" fmla="*/ 0 w 12187427"/>
              <a:gd name="connsiteY0" fmla="*/ 0 h 6003852"/>
              <a:gd name="connsiteX1" fmla="*/ 12187427 w 12187427"/>
              <a:gd name="connsiteY1" fmla="*/ 0 h 6003852"/>
              <a:gd name="connsiteX2" fmla="*/ 12187427 w 12187427"/>
              <a:gd name="connsiteY2" fmla="*/ 4772371 h 6003852"/>
              <a:gd name="connsiteX3" fmla="*/ 11865111 w 12187427"/>
              <a:gd name="connsiteY3" fmla="*/ 4913285 h 6003852"/>
              <a:gd name="connsiteX4" fmla="*/ 6096000 w 12187427"/>
              <a:gd name="connsiteY4" fmla="*/ 6003852 h 6003852"/>
              <a:gd name="connsiteX5" fmla="*/ 3601 w 12187427"/>
              <a:gd name="connsiteY5" fmla="*/ 4771946 h 6003852"/>
              <a:gd name="connsiteX6" fmla="*/ 0 w 12187427"/>
              <a:gd name="connsiteY6" fmla="*/ 4770223 h 60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7427" h="6003852">
                <a:moveTo>
                  <a:pt x="0" y="0"/>
                </a:moveTo>
                <a:lnTo>
                  <a:pt x="12187427" y="0"/>
                </a:lnTo>
                <a:lnTo>
                  <a:pt x="12187427" y="4772371"/>
                </a:lnTo>
                <a:lnTo>
                  <a:pt x="11865111" y="4913285"/>
                </a:lnTo>
                <a:cubicBezTo>
                  <a:pt x="10225213" y="5601147"/>
                  <a:pt x="8237833" y="6003852"/>
                  <a:pt x="6096000" y="6003852"/>
                </a:cubicBezTo>
                <a:cubicBezTo>
                  <a:pt x="3811379" y="6003852"/>
                  <a:pt x="1702489" y="5545663"/>
                  <a:pt x="3601" y="4771946"/>
                </a:cubicBezTo>
                <a:lnTo>
                  <a:pt x="0" y="4770223"/>
                </a:lnTo>
                <a:close/>
              </a:path>
            </a:pathLst>
          </a:cu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7B9D010-96DB-4A4D-8000-775877833B72}"/>
              </a:ext>
            </a:extLst>
          </p:cNvPr>
          <p:cNvSpPr/>
          <p:nvPr/>
        </p:nvSpPr>
        <p:spPr>
          <a:xfrm>
            <a:off x="4932040" y="2132856"/>
            <a:ext cx="240001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600"/>
              </a:spcAft>
            </a:pPr>
            <a:r>
              <a:rPr lang="ko-KR" altLang="en-US" sz="9600" dirty="0">
                <a:solidFill>
                  <a:schemeClr val="accent3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복습</a:t>
            </a:r>
          </a:p>
        </p:txBody>
      </p:sp>
    </p:spTree>
    <p:extLst>
      <p:ext uri="{BB962C8B-B14F-4D97-AF65-F5344CB8AC3E}">
        <p14:creationId xmlns:p14="http://schemas.microsoft.com/office/powerpoint/2010/main" val="42196401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4DFB84-6ED1-4A0D-B634-61ED71F7E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코루틴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말들기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9C7A0B-CC6F-426F-81A5-0FA5DADFF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err="1"/>
              <a:t>코루틴</a:t>
            </a:r>
            <a:r>
              <a:rPr lang="ko-KR" altLang="en-US" sz="2400" dirty="0"/>
              <a:t> 만들기 </a:t>
            </a:r>
            <a:r>
              <a:rPr lang="en-US" altLang="ko-KR" sz="2400" dirty="0"/>
              <a:t>(</a:t>
            </a:r>
            <a:r>
              <a:rPr lang="en-US" altLang="ko-KR" sz="2400" dirty="0" err="1"/>
              <a:t>IEnumerator</a:t>
            </a:r>
            <a:r>
              <a:rPr lang="en-US" altLang="ko-KR" sz="2400" dirty="0"/>
              <a:t>):</a:t>
            </a:r>
          </a:p>
          <a:p>
            <a:pPr lvl="1"/>
            <a:r>
              <a:rPr lang="en-US" altLang="ko-KR" sz="2000" dirty="0" err="1">
                <a:highlight>
                  <a:srgbClr val="E6E6E6"/>
                </a:highlight>
              </a:rPr>
              <a:t>IEnumerator</a:t>
            </a:r>
            <a:r>
              <a:rPr lang="en-US" altLang="ko-KR" sz="2000" dirty="0"/>
              <a:t>(</a:t>
            </a:r>
            <a:r>
              <a:rPr lang="ko-KR" altLang="en-US" sz="2000" dirty="0"/>
              <a:t>열거자</a:t>
            </a:r>
            <a:r>
              <a:rPr lang="en-US" altLang="ko-KR" sz="2000" dirty="0"/>
              <a:t>)</a:t>
            </a:r>
            <a:r>
              <a:rPr lang="ko-KR" altLang="en-US" sz="2000" dirty="0"/>
              <a:t>와 </a:t>
            </a:r>
            <a:r>
              <a:rPr lang="en-US" altLang="ko-KR" sz="2000" dirty="0">
                <a:highlight>
                  <a:srgbClr val="E6E6E6"/>
                </a:highlight>
              </a:rPr>
              <a:t>yield</a:t>
            </a:r>
            <a:r>
              <a:rPr lang="ko-KR" altLang="en-US" sz="2000" dirty="0"/>
              <a:t> 키워드를 사용해서 만든다</a:t>
            </a:r>
            <a:endParaRPr lang="en-US" altLang="ko-KR" sz="2000" dirty="0"/>
          </a:p>
          <a:p>
            <a:endParaRPr lang="en-US" altLang="ko-KR" sz="2400" dirty="0"/>
          </a:p>
          <a:p>
            <a:r>
              <a:rPr lang="ko-KR" altLang="en-US" sz="2400" dirty="0"/>
              <a:t>특정 </a:t>
            </a:r>
            <a:r>
              <a:rPr lang="ko-KR" altLang="en-US" sz="2400" dirty="0" err="1"/>
              <a:t>코루틴</a:t>
            </a:r>
            <a:r>
              <a:rPr lang="ko-KR" altLang="en-US" sz="2400" dirty="0"/>
              <a:t> 실행 </a:t>
            </a:r>
            <a:r>
              <a:rPr lang="en-US" altLang="ko-KR" sz="2400" dirty="0"/>
              <a:t>(</a:t>
            </a:r>
            <a:r>
              <a:rPr lang="en-US" altLang="ko-KR" sz="2400" dirty="0" err="1"/>
              <a:t>StartCoroutine</a:t>
            </a:r>
            <a:r>
              <a:rPr lang="en-US" altLang="ko-KR" sz="2400" dirty="0"/>
              <a:t>):</a:t>
            </a:r>
          </a:p>
          <a:p>
            <a:pPr lvl="1"/>
            <a:r>
              <a:rPr lang="en-US" altLang="ko-KR" sz="2000" dirty="0" err="1"/>
              <a:t>StartCoroutine</a:t>
            </a:r>
            <a:r>
              <a:rPr lang="en-US" altLang="ko-KR" sz="2000" dirty="0"/>
              <a:t>(“</a:t>
            </a:r>
            <a:r>
              <a:rPr lang="ko-KR" altLang="en-US" sz="2000" dirty="0" err="1"/>
              <a:t>코루틴함수명</a:t>
            </a:r>
            <a:r>
              <a:rPr lang="en-US" altLang="ko-KR" sz="2000" dirty="0"/>
              <a:t>”,</a:t>
            </a:r>
            <a:r>
              <a:rPr lang="ko-KR" altLang="en-US" sz="2000" dirty="0"/>
              <a:t>인자</a:t>
            </a:r>
            <a:r>
              <a:rPr lang="en-US" altLang="ko-KR" sz="2000" dirty="0"/>
              <a:t>); </a:t>
            </a:r>
          </a:p>
          <a:p>
            <a:pPr lvl="1"/>
            <a:r>
              <a:rPr lang="en-US" altLang="ko-KR" sz="2000" dirty="0" err="1"/>
              <a:t>StartCoroutine</a:t>
            </a:r>
            <a:r>
              <a:rPr lang="en-US" altLang="ko-KR" sz="2000" dirty="0"/>
              <a:t>(</a:t>
            </a:r>
            <a:r>
              <a:rPr lang="ko-KR" altLang="en-US" sz="2000" dirty="0" err="1"/>
              <a:t>코루틴함수명</a:t>
            </a:r>
            <a:r>
              <a:rPr lang="en-US" altLang="ko-KR" sz="2000" dirty="0"/>
              <a:t>(</a:t>
            </a:r>
            <a:r>
              <a:rPr lang="ko-KR" altLang="en-US" sz="2000" dirty="0"/>
              <a:t>인자</a:t>
            </a:r>
            <a:r>
              <a:rPr lang="en-US" altLang="ko-KR" sz="2000" dirty="0"/>
              <a:t>)); // </a:t>
            </a:r>
            <a:r>
              <a:rPr lang="ko-KR" altLang="en-US" sz="2000" dirty="0" err="1"/>
              <a:t>굳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709516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8C74D1-FB0A-4955-B4C2-7C8D6F259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코루틴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주의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33A82-ED0E-4B67-92FF-0F2ED8EF4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772817"/>
            <a:ext cx="8533089" cy="3845846"/>
          </a:xfrm>
        </p:spPr>
        <p:txBody>
          <a:bodyPr>
            <a:normAutofit fontScale="62500" lnSpcReduction="20000"/>
          </a:bodyPr>
          <a:lstStyle/>
          <a:p>
            <a:pPr marL="385763" indent="-385763">
              <a:buFont typeface="+mj-lt"/>
              <a:buAutoNum type="arabicPeriod"/>
            </a:pPr>
            <a:r>
              <a:rPr lang="en-US" altLang="ko-KR" dirty="0"/>
              <a:t>Coroutine</a:t>
            </a:r>
            <a:r>
              <a:rPr lang="ko-KR" altLang="en-US" dirty="0"/>
              <a:t>함수는 일반 함수처럼 호출하면 실행되지 않는다</a:t>
            </a:r>
            <a:r>
              <a:rPr lang="en-US" altLang="ko-KR" dirty="0"/>
              <a:t>.</a:t>
            </a:r>
            <a:r>
              <a:rPr lang="ko-KR" altLang="en-US" dirty="0"/>
              <a:t> </a:t>
            </a:r>
            <a:br>
              <a:rPr lang="en-US" altLang="ko-KR" dirty="0"/>
            </a:br>
            <a:r>
              <a:rPr lang="ko-KR" altLang="en-US" dirty="0"/>
              <a:t>그런데 아무런 경고도 뜨지않는다</a:t>
            </a:r>
            <a:r>
              <a:rPr lang="en-US" altLang="ko-KR" dirty="0"/>
              <a:t>!!</a:t>
            </a:r>
            <a:br>
              <a:rPr lang="en-US" altLang="ko-KR" dirty="0"/>
            </a:br>
            <a:r>
              <a:rPr lang="ko-KR" altLang="en-US" dirty="0">
                <a:highlight>
                  <a:srgbClr val="FFFF00"/>
                </a:highlight>
              </a:rPr>
              <a:t>반드시 </a:t>
            </a:r>
            <a:r>
              <a:rPr lang="en-US" altLang="ko-KR" dirty="0" err="1">
                <a:highlight>
                  <a:srgbClr val="FFFF00"/>
                </a:highlight>
              </a:rPr>
              <a:t>StartCoroutine</a:t>
            </a:r>
            <a:r>
              <a:rPr lang="ko-KR" altLang="en-US" dirty="0"/>
              <a:t>을 사용해서 호출해야 한다</a:t>
            </a:r>
            <a:r>
              <a:rPr lang="en-US" altLang="ko-KR" dirty="0"/>
              <a:t>.</a:t>
            </a:r>
          </a:p>
          <a:p>
            <a:pPr marL="385763" indent="-385763">
              <a:buFont typeface="+mj-lt"/>
              <a:buAutoNum type="arabicPeriod"/>
            </a:pPr>
            <a:endParaRPr lang="en-US" altLang="ko-KR" dirty="0"/>
          </a:p>
          <a:p>
            <a:pPr marL="385763" indent="-385763">
              <a:buFont typeface="+mj-lt"/>
              <a:buAutoNum type="arabicPeriod"/>
            </a:pPr>
            <a:r>
              <a:rPr lang="en-US" altLang="ko-KR" dirty="0"/>
              <a:t>Coroutine</a:t>
            </a:r>
            <a:r>
              <a:rPr lang="ko-KR" altLang="en-US" dirty="0"/>
              <a:t>은 </a:t>
            </a:r>
            <a:r>
              <a:rPr lang="en-US" altLang="ko-KR" dirty="0" err="1"/>
              <a:t>WaitForSecond</a:t>
            </a:r>
            <a:r>
              <a:rPr lang="ko-KR" altLang="en-US" dirty="0"/>
              <a:t>는</a:t>
            </a:r>
            <a:r>
              <a:rPr lang="en-US" altLang="ko-KR" dirty="0"/>
              <a:t> </a:t>
            </a:r>
            <a:r>
              <a:rPr lang="en-US" altLang="ko-KR" dirty="0" err="1">
                <a:highlight>
                  <a:srgbClr val="FFFF00"/>
                </a:highlight>
              </a:rPr>
              <a:t>Time.timeScale</a:t>
            </a:r>
            <a:r>
              <a:rPr lang="ko-KR" altLang="en-US" dirty="0"/>
              <a:t>의 영향을 받는다</a:t>
            </a:r>
            <a:r>
              <a:rPr lang="en-US" altLang="ko-KR" dirty="0"/>
              <a:t>. </a:t>
            </a:r>
            <a:br>
              <a:rPr lang="en-US" altLang="ko-KR" dirty="0"/>
            </a:br>
            <a:r>
              <a:rPr lang="en-US" altLang="ko-KR" dirty="0" err="1"/>
              <a:t>Time.timeScale</a:t>
            </a:r>
            <a:r>
              <a:rPr lang="ko-KR" altLang="en-US" dirty="0"/>
              <a:t>이 </a:t>
            </a:r>
            <a:r>
              <a:rPr lang="en-US" altLang="ko-KR" dirty="0"/>
              <a:t>x</a:t>
            </a:r>
            <a:r>
              <a:rPr lang="ko-KR" altLang="en-US" dirty="0"/>
              <a:t>이면</a:t>
            </a:r>
            <a:r>
              <a:rPr lang="en-US" altLang="ko-KR" dirty="0"/>
              <a:t>;	    </a:t>
            </a:r>
            <a:r>
              <a:rPr lang="en-US" altLang="ko-KR" dirty="0" err="1"/>
              <a:t>WaitForSecond</a:t>
            </a:r>
            <a:r>
              <a:rPr lang="en-US" altLang="ko-KR" dirty="0"/>
              <a:t>(1)</a:t>
            </a:r>
            <a:r>
              <a:rPr lang="ko-KR" altLang="en-US" dirty="0"/>
              <a:t>   </a:t>
            </a:r>
            <a:r>
              <a:rPr lang="en-US" altLang="ko-KR" dirty="0"/>
              <a:t>=&gt; 1</a:t>
            </a:r>
            <a:r>
              <a:rPr lang="ko-KR" altLang="en-US" dirty="0"/>
              <a:t>초</a:t>
            </a:r>
            <a:r>
              <a:rPr lang="en-US" altLang="ko-KR" dirty="0"/>
              <a:t>/x </a:t>
            </a:r>
            <a:r>
              <a:rPr lang="ko-KR" altLang="en-US" dirty="0"/>
              <a:t>대기</a:t>
            </a:r>
            <a:br>
              <a:rPr lang="en-US" altLang="ko-KR" dirty="0"/>
            </a:br>
            <a:r>
              <a:rPr lang="en-US" altLang="ko-KR" dirty="0"/>
              <a:t> - </a:t>
            </a:r>
            <a:r>
              <a:rPr lang="en-US" altLang="ko-KR" dirty="0" err="1"/>
              <a:t>Time.timeScale</a:t>
            </a:r>
            <a:r>
              <a:rPr lang="ko-KR" altLang="en-US" dirty="0"/>
              <a:t>이 </a:t>
            </a:r>
            <a:r>
              <a:rPr lang="en-US" altLang="ko-KR" dirty="0"/>
              <a:t>1</a:t>
            </a:r>
            <a:r>
              <a:rPr lang="ko-KR" altLang="en-US" dirty="0"/>
              <a:t>일 때</a:t>
            </a:r>
            <a:r>
              <a:rPr lang="en-US" altLang="ko-KR" dirty="0"/>
              <a:t>;</a:t>
            </a:r>
            <a:r>
              <a:rPr lang="ko-KR" altLang="en-US" dirty="0"/>
              <a:t>      </a:t>
            </a:r>
            <a:r>
              <a:rPr lang="en-US" altLang="ko-KR" dirty="0" err="1"/>
              <a:t>WaitForSeconds</a:t>
            </a:r>
            <a:r>
              <a:rPr lang="en-US" altLang="ko-KR" dirty="0"/>
              <a:t>(1)</a:t>
            </a:r>
            <a:r>
              <a:rPr lang="ko-KR" altLang="en-US" dirty="0"/>
              <a:t> </a:t>
            </a:r>
            <a:r>
              <a:rPr lang="en-US" altLang="ko-KR" dirty="0"/>
              <a:t>=&gt;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초 대기</a:t>
            </a:r>
            <a:br>
              <a:rPr lang="en-US" altLang="ko-KR" dirty="0"/>
            </a:br>
            <a:r>
              <a:rPr lang="en-US" altLang="ko-KR" dirty="0"/>
              <a:t> - </a:t>
            </a:r>
            <a:r>
              <a:rPr lang="en-US" altLang="ko-KR" dirty="0" err="1"/>
              <a:t>Time.timeScale</a:t>
            </a:r>
            <a:r>
              <a:rPr lang="ko-KR" altLang="en-US" dirty="0"/>
              <a:t>이 </a:t>
            </a:r>
            <a:r>
              <a:rPr lang="en-US" altLang="ko-KR" dirty="0"/>
              <a:t>0.5</a:t>
            </a:r>
            <a:r>
              <a:rPr lang="ko-KR" altLang="en-US" dirty="0"/>
              <a:t>일 때</a:t>
            </a:r>
            <a:r>
              <a:rPr lang="en-US" altLang="ko-KR" dirty="0"/>
              <a:t>;</a:t>
            </a:r>
            <a:r>
              <a:rPr lang="ko-KR" altLang="en-US" dirty="0"/>
              <a:t>  </a:t>
            </a:r>
            <a:r>
              <a:rPr lang="en-US" altLang="ko-KR" dirty="0" err="1"/>
              <a:t>WaitForSeconds</a:t>
            </a:r>
            <a:r>
              <a:rPr lang="en-US" altLang="ko-KR" dirty="0"/>
              <a:t>(1)</a:t>
            </a:r>
            <a:r>
              <a:rPr lang="ko-KR" altLang="en-US" dirty="0"/>
              <a:t> </a:t>
            </a:r>
            <a:r>
              <a:rPr lang="en-US" altLang="ko-KR" dirty="0"/>
              <a:t>=&gt;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초 대기</a:t>
            </a:r>
            <a:endParaRPr lang="en-US" altLang="ko-KR" dirty="0"/>
          </a:p>
          <a:p>
            <a:pPr marL="385763" indent="-385763">
              <a:buFont typeface="+mj-lt"/>
              <a:buAutoNum type="arabicPeriod"/>
            </a:pPr>
            <a:endParaRPr lang="en-US" altLang="ko-KR" dirty="0"/>
          </a:p>
          <a:p>
            <a:pPr marL="385763" indent="-385763">
              <a:buFont typeface="+mj-lt"/>
              <a:buAutoNum type="arabicPeriod"/>
            </a:pPr>
            <a:r>
              <a:rPr lang="en-US" altLang="ko-KR" dirty="0" err="1"/>
              <a:t>StartCoroutine</a:t>
            </a:r>
            <a:r>
              <a:rPr lang="ko-KR" altLang="en-US" dirty="0"/>
              <a:t>을 호출하는 스크립트가 붙은 오브젝트가 비활성화 되거나 </a:t>
            </a:r>
            <a:r>
              <a:rPr lang="ko-KR" altLang="en-US" dirty="0">
                <a:highlight>
                  <a:srgbClr val="FFFF00"/>
                </a:highlight>
              </a:rPr>
              <a:t>파괴되면 </a:t>
            </a:r>
            <a:r>
              <a:rPr lang="en-US" altLang="ko-KR" dirty="0">
                <a:highlight>
                  <a:srgbClr val="FFFF00"/>
                </a:highlight>
              </a:rPr>
              <a:t>Coroutine</a:t>
            </a:r>
            <a:r>
              <a:rPr lang="ko-KR" altLang="en-US" dirty="0">
                <a:highlight>
                  <a:srgbClr val="FFFF00"/>
                </a:highlight>
              </a:rPr>
              <a:t>은 중단</a:t>
            </a:r>
            <a:r>
              <a:rPr lang="ko-KR" altLang="en-US" dirty="0"/>
              <a:t>된다</a:t>
            </a:r>
            <a:r>
              <a:rPr lang="en-US" altLang="ko-KR" dirty="0"/>
              <a:t>.</a:t>
            </a:r>
            <a:br>
              <a:rPr lang="ko-KR" altLang="en-US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85953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6A3A2-B43B-4C43-B299-C6B4D916A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지원하는 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Yield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문들 중 일부입니다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471497-D0F8-48CB-AC88-5EF3C9CA1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32908"/>
            <a:ext cx="8071214" cy="3644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dirty="0"/>
              <a:t>Yield</a:t>
            </a:r>
            <a:r>
              <a:rPr lang="ko-KR" altLang="en-US" sz="1800" dirty="0"/>
              <a:t>하는 </a:t>
            </a:r>
            <a:r>
              <a:rPr lang="en-US" altLang="ko-KR" sz="1800" dirty="0">
                <a:highlight>
                  <a:srgbClr val="E6E6E6"/>
                </a:highlight>
              </a:rPr>
              <a:t>Data</a:t>
            </a:r>
            <a:r>
              <a:rPr lang="ko-KR" altLang="en-US" sz="1800" dirty="0"/>
              <a:t>에 따라 유니티가 다르게 작동합니다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endParaRPr lang="en-US" altLang="ko-KR" sz="1800" dirty="0"/>
          </a:p>
          <a:p>
            <a:r>
              <a:rPr lang="en-US" altLang="ko-KR" sz="1800" dirty="0"/>
              <a:t>yield return </a:t>
            </a:r>
            <a:r>
              <a:rPr lang="en-US" altLang="ko-KR" sz="1800" b="1" dirty="0">
                <a:highlight>
                  <a:srgbClr val="E6E6E6"/>
                </a:highlight>
              </a:rPr>
              <a:t>null</a:t>
            </a:r>
            <a:r>
              <a:rPr lang="en-US" altLang="ko-KR" sz="1800" b="1" dirty="0"/>
              <a:t>: </a:t>
            </a:r>
            <a:r>
              <a:rPr lang="ko-KR" altLang="en-US" sz="1800" dirty="0"/>
              <a:t>다음 프레임까지 대기</a:t>
            </a:r>
          </a:p>
          <a:p>
            <a:r>
              <a:rPr lang="en-US" altLang="ko-KR" sz="1800" dirty="0"/>
              <a:t>yield return </a:t>
            </a:r>
            <a:r>
              <a:rPr lang="en-US" altLang="ko-KR" sz="1800" b="1" dirty="0">
                <a:highlight>
                  <a:srgbClr val="E6E6E6"/>
                </a:highlight>
              </a:rPr>
              <a:t>new </a:t>
            </a:r>
            <a:r>
              <a:rPr lang="en-US" altLang="ko-KR" sz="1800" b="1" dirty="0" err="1">
                <a:highlight>
                  <a:srgbClr val="E6E6E6"/>
                </a:highlight>
              </a:rPr>
              <a:t>WaitForSeconds</a:t>
            </a:r>
            <a:r>
              <a:rPr lang="en-US" altLang="ko-KR" sz="1800" b="1" dirty="0">
                <a:highlight>
                  <a:srgbClr val="E6E6E6"/>
                </a:highlight>
              </a:rPr>
              <a:t>(float):</a:t>
            </a:r>
            <a:r>
              <a:rPr lang="en-US" altLang="ko-KR" sz="1800" b="1" dirty="0"/>
              <a:t> </a:t>
            </a:r>
            <a:r>
              <a:rPr lang="ko-KR" altLang="en-US" sz="1800" dirty="0"/>
              <a:t>지정된 초 만큼 대기</a:t>
            </a:r>
          </a:p>
          <a:p>
            <a:r>
              <a:rPr lang="en-US" altLang="ko-KR" sz="1800" dirty="0"/>
              <a:t>yield return </a:t>
            </a:r>
            <a:r>
              <a:rPr lang="en-US" altLang="ko-KR" sz="1800" b="1" dirty="0">
                <a:highlight>
                  <a:srgbClr val="E6E6E6"/>
                </a:highlight>
              </a:rPr>
              <a:t>new </a:t>
            </a:r>
            <a:r>
              <a:rPr lang="en-US" altLang="ko-KR" sz="1800" b="1" dirty="0" err="1">
                <a:highlight>
                  <a:srgbClr val="E6E6E6"/>
                </a:highlight>
              </a:rPr>
              <a:t>WaitForFixedUpdate</a:t>
            </a:r>
            <a:r>
              <a:rPr lang="en-US" altLang="ko-KR" sz="1800" b="1" dirty="0">
                <a:highlight>
                  <a:srgbClr val="E6E6E6"/>
                </a:highlight>
              </a:rPr>
              <a:t>():</a:t>
            </a:r>
            <a:r>
              <a:rPr lang="en-US" altLang="ko-KR" sz="1800" b="1" dirty="0"/>
              <a:t> </a:t>
            </a:r>
            <a:r>
              <a:rPr lang="ko-KR" altLang="en-US" sz="1800" dirty="0"/>
              <a:t>다음 물리 프레임까지 대기</a:t>
            </a:r>
          </a:p>
          <a:p>
            <a:r>
              <a:rPr lang="en-US" altLang="ko-KR" sz="1800" dirty="0"/>
              <a:t>yield return </a:t>
            </a:r>
            <a:r>
              <a:rPr lang="en-US" altLang="ko-KR" sz="1800" b="1" dirty="0">
                <a:highlight>
                  <a:srgbClr val="E6E6E6"/>
                </a:highlight>
              </a:rPr>
              <a:t>new </a:t>
            </a:r>
            <a:r>
              <a:rPr lang="en-US" altLang="ko-KR" sz="1800" b="1" dirty="0" err="1">
                <a:highlight>
                  <a:srgbClr val="E6E6E6"/>
                </a:highlight>
              </a:rPr>
              <a:t>WaitForEndOfFrame</a:t>
            </a:r>
            <a:r>
              <a:rPr lang="en-US" altLang="ko-KR" sz="1800" b="1" dirty="0">
                <a:highlight>
                  <a:srgbClr val="E6E6E6"/>
                </a:highlight>
              </a:rPr>
              <a:t>():</a:t>
            </a:r>
            <a:r>
              <a:rPr lang="en-US" altLang="ko-KR" sz="1800" b="1" dirty="0"/>
              <a:t> </a:t>
            </a:r>
            <a:r>
              <a:rPr lang="ko-KR" altLang="en-US" sz="1800" dirty="0"/>
              <a:t>모든 렌더링 작업이 끝날 때까지 대기</a:t>
            </a:r>
          </a:p>
          <a:p>
            <a:r>
              <a:rPr lang="en-US" altLang="ko-KR" sz="1800" dirty="0"/>
              <a:t>yield return </a:t>
            </a:r>
            <a:r>
              <a:rPr lang="en-US" altLang="ko-KR" sz="1800" b="1" dirty="0" err="1">
                <a:highlight>
                  <a:srgbClr val="E6E6E6"/>
                </a:highlight>
              </a:rPr>
              <a:t>StartCoRoutine</a:t>
            </a:r>
            <a:r>
              <a:rPr lang="en-US" altLang="ko-KR" sz="1800" b="1" dirty="0">
                <a:highlight>
                  <a:srgbClr val="E6E6E6"/>
                </a:highlight>
              </a:rPr>
              <a:t>(string):</a:t>
            </a:r>
            <a:r>
              <a:rPr lang="en-US" altLang="ko-KR" sz="1800" b="1" dirty="0"/>
              <a:t> </a:t>
            </a:r>
            <a:r>
              <a:rPr lang="ko-KR" altLang="en-US" sz="1800" dirty="0"/>
              <a:t>다른 </a:t>
            </a:r>
            <a:r>
              <a:rPr lang="ko-KR" altLang="en-US" sz="1800" dirty="0" err="1"/>
              <a:t>코루틴이</a:t>
            </a:r>
            <a:r>
              <a:rPr lang="ko-KR" altLang="en-US" sz="1800" dirty="0"/>
              <a:t> 끝날 때까지 대기</a:t>
            </a:r>
          </a:p>
          <a:p>
            <a:r>
              <a:rPr lang="en-US" altLang="ko-KR" sz="1800" dirty="0"/>
              <a:t>yield return </a:t>
            </a:r>
            <a:r>
              <a:rPr lang="en-US" altLang="ko-KR" sz="1800" b="1" dirty="0">
                <a:highlight>
                  <a:srgbClr val="E6E6E6"/>
                </a:highlight>
              </a:rPr>
              <a:t>new WWW(string):</a:t>
            </a:r>
            <a:r>
              <a:rPr lang="en-US" altLang="ko-KR" sz="1800" b="1" dirty="0"/>
              <a:t> </a:t>
            </a:r>
            <a:r>
              <a:rPr lang="ko-KR" altLang="en-US" sz="1800" dirty="0"/>
              <a:t>웹 통신 작업이 끝날 때까지 대기</a:t>
            </a:r>
          </a:p>
          <a:p>
            <a:r>
              <a:rPr lang="en-US" altLang="ko-KR" sz="1800" dirty="0"/>
              <a:t>yield return </a:t>
            </a:r>
            <a:r>
              <a:rPr lang="en-US" altLang="ko-KR" sz="1800" b="1" dirty="0">
                <a:highlight>
                  <a:srgbClr val="E6E6E6"/>
                </a:highlight>
              </a:rPr>
              <a:t>new </a:t>
            </a:r>
            <a:r>
              <a:rPr lang="en-US" altLang="ko-KR" sz="1800" b="1" dirty="0" err="1">
                <a:highlight>
                  <a:srgbClr val="E6E6E6"/>
                </a:highlight>
              </a:rPr>
              <a:t>AsyncOperation</a:t>
            </a:r>
            <a:r>
              <a:rPr lang="en-US" altLang="ko-KR" sz="1800" b="1" dirty="0">
                <a:highlight>
                  <a:srgbClr val="E6E6E6"/>
                </a:highlight>
              </a:rPr>
              <a:t>:</a:t>
            </a:r>
            <a:r>
              <a:rPr lang="en-US" altLang="ko-KR" sz="1800" b="1" dirty="0"/>
              <a:t> </a:t>
            </a:r>
            <a:r>
              <a:rPr lang="ko-KR" altLang="en-US" sz="1800" dirty="0"/>
              <a:t>비동기 작업이 끝날 때까지 대기 </a:t>
            </a:r>
            <a:r>
              <a:rPr lang="en-US" altLang="ko-KR" sz="1800" dirty="0"/>
              <a:t>( </a:t>
            </a:r>
            <a:r>
              <a:rPr lang="ko-KR" altLang="en-US" sz="1800" dirty="0" err="1"/>
              <a:t>씬로딩</a:t>
            </a:r>
            <a:r>
              <a:rPr lang="ko-KR" altLang="en-US" sz="1800" dirty="0"/>
              <a:t> </a:t>
            </a:r>
            <a:r>
              <a:rPr lang="en-US" altLang="ko-KR" sz="1800" dirty="0"/>
              <a:t>)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41892071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6A3A2-B43B-4C43-B299-C6B4D916A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간단한 코딩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471497-D0F8-48CB-AC88-5EF3C9CA13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// </a:t>
            </a:r>
            <a:r>
              <a:rPr lang="ko-KR" altLang="en-US" sz="2000" dirty="0" err="1">
                <a:latin typeface="Consolas" panose="020B0609020204030204" pitchFamily="49" charset="0"/>
              </a:rPr>
              <a:t>코루틴</a:t>
            </a:r>
            <a:r>
              <a:rPr lang="ko-KR" altLang="en-US" sz="2000" dirty="0">
                <a:latin typeface="Consolas" panose="020B0609020204030204" pitchFamily="49" charset="0"/>
              </a:rPr>
              <a:t> 실행</a:t>
            </a:r>
            <a:endParaRPr lang="en-US" altLang="ko-K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void Start()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    </a:t>
            </a:r>
            <a:r>
              <a:rPr lang="en-US" altLang="ko-KR" sz="2000" dirty="0" err="1">
                <a:highlight>
                  <a:srgbClr val="E6E6E6"/>
                </a:highlight>
                <a:latin typeface="Consolas" panose="020B0609020204030204" pitchFamily="49" charset="0"/>
              </a:rPr>
              <a:t>StartCoroutine</a:t>
            </a:r>
            <a:r>
              <a:rPr lang="en-US" altLang="ko-KR" sz="2000" dirty="0">
                <a:latin typeface="Consolas" panose="020B0609020204030204" pitchFamily="49" charset="0"/>
              </a:rPr>
              <a:t>(</a:t>
            </a:r>
            <a:r>
              <a:rPr lang="en-US" altLang="ko-KR" sz="2000" dirty="0" err="1">
                <a:latin typeface="Consolas" panose="020B0609020204030204" pitchFamily="49" charset="0"/>
              </a:rPr>
              <a:t>RepeatDebug</a:t>
            </a:r>
            <a:r>
              <a:rPr lang="en-US" altLang="ko-KR" sz="2000" dirty="0">
                <a:latin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US" altLang="ko-KR" sz="2000" dirty="0">
                <a:solidFill>
                  <a:srgbClr val="00B050"/>
                </a:solidFill>
                <a:latin typeface="Consolas" panose="020B0609020204030204" pitchFamily="49" charset="0"/>
              </a:rPr>
              <a:t>    // </a:t>
            </a:r>
            <a:r>
              <a:rPr lang="en-US" altLang="ko-KR" sz="2000" dirty="0" err="1">
                <a:solidFill>
                  <a:srgbClr val="00B050"/>
                </a:solidFill>
                <a:highlight>
                  <a:srgbClr val="E6E6E6"/>
                </a:highlight>
                <a:latin typeface="Consolas" panose="020B0609020204030204" pitchFamily="49" charset="0"/>
              </a:rPr>
              <a:t>StartCoroutine</a:t>
            </a:r>
            <a:r>
              <a:rPr lang="en-US" altLang="ko-KR" sz="2000" dirty="0">
                <a:solidFill>
                  <a:srgbClr val="00B050"/>
                </a:solidFill>
                <a:latin typeface="Consolas" panose="020B0609020204030204" pitchFamily="49" charset="0"/>
              </a:rPr>
              <a:t>(“</a:t>
            </a:r>
            <a:r>
              <a:rPr lang="en-US" altLang="ko-KR" sz="2000" dirty="0" err="1">
                <a:solidFill>
                  <a:srgbClr val="00B050"/>
                </a:solidFill>
                <a:latin typeface="Consolas" panose="020B0609020204030204" pitchFamily="49" charset="0"/>
              </a:rPr>
              <a:t>RepeatDebug</a:t>
            </a:r>
            <a:r>
              <a:rPr lang="en-US" altLang="ko-KR" sz="2000" dirty="0">
                <a:solidFill>
                  <a:srgbClr val="00B050"/>
                </a:solidFill>
                <a:latin typeface="Consolas" panose="020B0609020204030204" pitchFamily="49" charset="0"/>
              </a:rPr>
              <a:t>”);</a:t>
            </a:r>
            <a:r>
              <a:rPr lang="ko-KR" altLang="en-US" sz="2000" dirty="0">
                <a:solidFill>
                  <a:srgbClr val="00B050"/>
                </a:solidFill>
                <a:latin typeface="Consolas" panose="020B0609020204030204" pitchFamily="49" charset="0"/>
              </a:rPr>
              <a:t>도 가능</a:t>
            </a:r>
            <a:r>
              <a:rPr lang="en-US" altLang="ko-KR" sz="2000" dirty="0">
                <a:solidFill>
                  <a:srgbClr val="00B050"/>
                </a:solidFill>
                <a:latin typeface="Consolas" panose="020B0609020204030204" pitchFamily="49" charset="0"/>
              </a:rPr>
              <a:t>!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altLang="ko-KR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// 1</a:t>
            </a:r>
            <a:r>
              <a:rPr lang="ko-KR" altLang="en-US" sz="2000" dirty="0">
                <a:latin typeface="Consolas" panose="020B0609020204030204" pitchFamily="49" charset="0"/>
              </a:rPr>
              <a:t>초마다 디버그를 찍어보자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private </a:t>
            </a:r>
            <a:r>
              <a:rPr lang="en-US" altLang="ko-KR" sz="2000" dirty="0" err="1">
                <a:highlight>
                  <a:srgbClr val="E6E6E6"/>
                </a:highlight>
                <a:latin typeface="Consolas" panose="020B0609020204030204" pitchFamily="49" charset="0"/>
              </a:rPr>
              <a:t>IEnumerator</a:t>
            </a:r>
            <a:r>
              <a:rPr lang="en-US" altLang="ko-KR" sz="2000" dirty="0">
                <a:latin typeface="Consolas" panose="020B0609020204030204" pitchFamily="49" charset="0"/>
              </a:rPr>
              <a:t> </a:t>
            </a:r>
            <a:r>
              <a:rPr lang="en-US" altLang="ko-KR" sz="2000" dirty="0" err="1">
                <a:latin typeface="Consolas" panose="020B0609020204030204" pitchFamily="49" charset="0"/>
              </a:rPr>
              <a:t>RepeatDebug</a:t>
            </a:r>
            <a:r>
              <a:rPr lang="en-US" altLang="ko-KR" sz="2000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    while (true)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        </a:t>
            </a:r>
            <a:r>
              <a:rPr lang="en-US" altLang="ko-KR" sz="2000" dirty="0">
                <a:highlight>
                  <a:srgbClr val="E6E6E6"/>
                </a:highlight>
                <a:latin typeface="Consolas" panose="020B0609020204030204" pitchFamily="49" charset="0"/>
              </a:rPr>
              <a:t>yield</a:t>
            </a:r>
            <a:r>
              <a:rPr lang="en-US" altLang="ko-KR" sz="2000" dirty="0">
                <a:latin typeface="Consolas" panose="020B0609020204030204" pitchFamily="49" charset="0"/>
              </a:rPr>
              <a:t> return new </a:t>
            </a:r>
            <a:r>
              <a:rPr lang="en-US" altLang="ko-KR" sz="2000" dirty="0" err="1">
                <a:latin typeface="Consolas" panose="020B0609020204030204" pitchFamily="49" charset="0"/>
              </a:rPr>
              <a:t>WaitForSeconds</a:t>
            </a:r>
            <a:r>
              <a:rPr lang="en-US" altLang="ko-KR" sz="2000" dirty="0">
                <a:latin typeface="Consolas" panose="020B0609020204030204" pitchFamily="49" charset="0"/>
              </a:rPr>
              <a:t>(1f);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        </a:t>
            </a:r>
            <a:r>
              <a:rPr lang="en-US" altLang="ko-KR" sz="2000" dirty="0" err="1">
                <a:latin typeface="Consolas" panose="020B0609020204030204" pitchFamily="49" charset="0"/>
              </a:rPr>
              <a:t>Debug.Log</a:t>
            </a:r>
            <a:r>
              <a:rPr lang="en-US" altLang="ko-KR" sz="2000" dirty="0">
                <a:latin typeface="Consolas" panose="020B0609020204030204" pitchFamily="49" charset="0"/>
              </a:rPr>
              <a:t>("</a:t>
            </a:r>
            <a:r>
              <a:rPr lang="ko-KR" altLang="en-US" sz="2000" dirty="0">
                <a:latin typeface="Consolas" panose="020B0609020204030204" pitchFamily="49" charset="0"/>
              </a:rPr>
              <a:t>나는 </a:t>
            </a:r>
            <a:r>
              <a:rPr lang="ko-KR" altLang="en-US" sz="2000" dirty="0" err="1">
                <a:latin typeface="Consolas" panose="020B0609020204030204" pitchFamily="49" charset="0"/>
              </a:rPr>
              <a:t>그루트다</a:t>
            </a:r>
            <a:r>
              <a:rPr lang="en-US" altLang="ko-KR" sz="2000" dirty="0">
                <a:latin typeface="Consolas" panose="020B0609020204030204" pitchFamily="49" charset="0"/>
              </a:rPr>
              <a:t>");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668290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6A3A2-B43B-4C43-B299-C6B4D916A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WaitForSecond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재사용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471497-D0F8-48CB-AC88-5EF3C9CA1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1772816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400" dirty="0"/>
              <a:t>1</a:t>
            </a:r>
            <a:r>
              <a:rPr lang="ko-KR" altLang="en-US" sz="2400" dirty="0"/>
              <a:t>초마다 반복되는 </a:t>
            </a:r>
            <a:r>
              <a:rPr lang="en-US" altLang="ko-KR" sz="2400" dirty="0"/>
              <a:t>new</a:t>
            </a:r>
            <a:r>
              <a:rPr lang="ko-KR" altLang="en-US" sz="2400" dirty="0"/>
              <a:t>가 불</a:t>
            </a:r>
            <a:r>
              <a:rPr lang="en-US" altLang="ko-KR" sz="2400" dirty="0"/>
              <a:t>-</a:t>
            </a:r>
            <a:r>
              <a:rPr lang="ko-KR" altLang="en-US" sz="2400" dirty="0"/>
              <a:t>편하다</a:t>
            </a:r>
            <a:r>
              <a:rPr lang="en-US" altLang="ko-KR" sz="2400" dirty="0"/>
              <a:t>. </a:t>
            </a:r>
            <a:br>
              <a:rPr lang="en-US" altLang="ko-KR" sz="2400" dirty="0"/>
            </a:br>
            <a:r>
              <a:rPr lang="en-US" altLang="ko-KR" sz="2400" dirty="0"/>
              <a:t>(new</a:t>
            </a:r>
            <a:r>
              <a:rPr lang="ko-KR" altLang="en-US" sz="2400" dirty="0"/>
              <a:t>연산은 무겁다</a:t>
            </a:r>
            <a:r>
              <a:rPr lang="en-US" altLang="ko-KR" sz="2400" dirty="0"/>
              <a:t>)</a:t>
            </a:r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WaitForSecond</a:t>
            </a:r>
            <a:r>
              <a:rPr lang="ko-KR" altLang="en-US" sz="2400" dirty="0"/>
              <a:t>를</a:t>
            </a: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2400" dirty="0"/>
              <a:t>재사용해보자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0294261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6A3A2-B43B-4C43-B299-C6B4D916A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간단한 코딩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471497-D0F8-48CB-AC88-5EF3C9CA1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53146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// </a:t>
            </a:r>
            <a:r>
              <a:rPr lang="ko-KR" altLang="en-US" sz="1800" dirty="0" err="1">
                <a:latin typeface="Consolas" panose="020B0609020204030204" pitchFamily="49" charset="0"/>
              </a:rPr>
              <a:t>코루틴</a:t>
            </a:r>
            <a:r>
              <a:rPr lang="ko-KR" altLang="en-US" sz="1800" dirty="0">
                <a:latin typeface="Consolas" panose="020B0609020204030204" pitchFamily="49" charset="0"/>
              </a:rPr>
              <a:t> 실행</a:t>
            </a:r>
            <a:endParaRPr lang="en-US" altLang="ko-KR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void Start()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    </a:t>
            </a:r>
            <a:r>
              <a:rPr lang="en-US" altLang="ko-KR" sz="1800" dirty="0" err="1">
                <a:latin typeface="Consolas" panose="020B0609020204030204" pitchFamily="49" charset="0"/>
              </a:rPr>
              <a:t>StartCoroutine</a:t>
            </a:r>
            <a:r>
              <a:rPr lang="en-US" altLang="ko-KR" sz="1800" dirty="0">
                <a:latin typeface="Consolas" panose="020B0609020204030204" pitchFamily="49" charset="0"/>
              </a:rPr>
              <a:t>(</a:t>
            </a:r>
            <a:r>
              <a:rPr lang="en-US" altLang="ko-KR" sz="1800" dirty="0" err="1">
                <a:latin typeface="Consolas" panose="020B0609020204030204" pitchFamily="49" charset="0"/>
              </a:rPr>
              <a:t>RepeatDebug</a:t>
            </a:r>
            <a:r>
              <a:rPr lang="en-US" altLang="ko-KR" sz="1800" dirty="0">
                <a:latin typeface="Consolas" panose="020B0609020204030204" pitchFamily="49" charset="0"/>
              </a:rPr>
              <a:t>());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altLang="ko-KR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private </a:t>
            </a:r>
            <a:r>
              <a:rPr lang="en-US" altLang="ko-KR" sz="1800" dirty="0" err="1">
                <a:latin typeface="Consolas" panose="020B0609020204030204" pitchFamily="49" charset="0"/>
              </a:rPr>
              <a:t>IEnumerator</a:t>
            </a:r>
            <a:r>
              <a:rPr lang="en-US" altLang="ko-KR" sz="1800" dirty="0">
                <a:latin typeface="Consolas" panose="020B0609020204030204" pitchFamily="49" charset="0"/>
              </a:rPr>
              <a:t> </a:t>
            </a:r>
            <a:r>
              <a:rPr lang="en-US" altLang="ko-KR" sz="1800" dirty="0" err="1">
                <a:latin typeface="Consolas" panose="020B0609020204030204" pitchFamily="49" charset="0"/>
              </a:rPr>
              <a:t>RepeatDebug</a:t>
            </a:r>
            <a:r>
              <a:rPr lang="en-US" altLang="ko-KR" sz="1800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    </a:t>
            </a:r>
            <a:r>
              <a:rPr lang="en-US" altLang="ko-KR" sz="1800" dirty="0" err="1">
                <a:highlight>
                  <a:srgbClr val="E6E6E6"/>
                </a:highlight>
                <a:latin typeface="Consolas" panose="020B0609020204030204" pitchFamily="49" charset="0"/>
              </a:rPr>
              <a:t>WaitForSeconds</a:t>
            </a:r>
            <a:r>
              <a:rPr lang="en-US" altLang="ko-KR" sz="1800" dirty="0">
                <a:highlight>
                  <a:srgbClr val="E6E6E6"/>
                </a:highlight>
                <a:latin typeface="Consolas" panose="020B0609020204030204" pitchFamily="49" charset="0"/>
              </a:rPr>
              <a:t> </a:t>
            </a:r>
            <a:r>
              <a:rPr lang="en-US" altLang="ko-KR" sz="1800" dirty="0" err="1">
                <a:highlight>
                  <a:srgbClr val="E6E6E6"/>
                </a:highlight>
                <a:latin typeface="Consolas" panose="020B0609020204030204" pitchFamily="49" charset="0"/>
              </a:rPr>
              <a:t>sleepOneSec</a:t>
            </a:r>
            <a:r>
              <a:rPr lang="en-US" altLang="ko-KR" sz="1800" dirty="0">
                <a:highlight>
                  <a:srgbClr val="E6E6E6"/>
                </a:highlight>
                <a:latin typeface="Consolas" panose="020B0609020204030204" pitchFamily="49" charset="0"/>
              </a:rPr>
              <a:t> = new </a:t>
            </a:r>
            <a:r>
              <a:rPr lang="en-US" altLang="ko-KR" sz="1800" dirty="0" err="1">
                <a:highlight>
                  <a:srgbClr val="E6E6E6"/>
                </a:highlight>
                <a:latin typeface="Consolas" panose="020B0609020204030204" pitchFamily="49" charset="0"/>
              </a:rPr>
              <a:t>WaitForSeconds</a:t>
            </a:r>
            <a:r>
              <a:rPr lang="en-US" altLang="ko-KR" sz="1800" dirty="0">
                <a:highlight>
                  <a:srgbClr val="E6E6E6"/>
                </a:highlight>
                <a:latin typeface="Consolas" panose="020B0609020204030204" pitchFamily="49" charset="0"/>
              </a:rPr>
              <a:t>(1f);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    while (true)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        yield return </a:t>
            </a:r>
            <a:r>
              <a:rPr lang="en-US" altLang="ko-KR" sz="1800" dirty="0" err="1">
                <a:highlight>
                  <a:srgbClr val="E6E6E6"/>
                </a:highlight>
                <a:latin typeface="Consolas" panose="020B0609020204030204" pitchFamily="49" charset="0"/>
              </a:rPr>
              <a:t>sleepOneSec</a:t>
            </a:r>
            <a:r>
              <a:rPr lang="en-US" altLang="ko-KR" sz="18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        </a:t>
            </a:r>
            <a:r>
              <a:rPr lang="en-US" altLang="ko-KR" sz="1800" dirty="0" err="1">
                <a:latin typeface="Consolas" panose="020B0609020204030204" pitchFamily="49" charset="0"/>
              </a:rPr>
              <a:t>Debug.Log</a:t>
            </a:r>
            <a:r>
              <a:rPr lang="en-US" altLang="ko-KR" sz="1800" dirty="0">
                <a:latin typeface="Consolas" panose="020B0609020204030204" pitchFamily="49" charset="0"/>
              </a:rPr>
              <a:t>("</a:t>
            </a:r>
            <a:r>
              <a:rPr lang="ko-KR" altLang="en-US" sz="1800" dirty="0">
                <a:latin typeface="Consolas" panose="020B0609020204030204" pitchFamily="49" charset="0"/>
              </a:rPr>
              <a:t>나는 </a:t>
            </a:r>
            <a:r>
              <a:rPr lang="ko-KR" altLang="en-US" sz="1800" dirty="0" err="1">
                <a:latin typeface="Consolas" panose="020B0609020204030204" pitchFamily="49" charset="0"/>
              </a:rPr>
              <a:t>그루트다</a:t>
            </a:r>
            <a:r>
              <a:rPr lang="en-US" altLang="ko-KR" sz="1800" dirty="0">
                <a:latin typeface="Consolas" panose="020B0609020204030204" pitchFamily="49" charset="0"/>
              </a:rPr>
              <a:t>");    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09552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834F1-8CB2-4DD7-8AA9-D43927217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4602956"/>
          </a:xfrm>
        </p:spPr>
        <p:txBody>
          <a:bodyPr/>
          <a:lstStyle/>
          <a:p>
            <a:r>
              <a:rPr lang="ko-KR" altLang="en-US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유니티로 저장하고 불러오기 </a:t>
            </a:r>
            <a:b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</a:br>
            <a: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(Save File)</a:t>
            </a:r>
            <a:endParaRPr lang="ko-KR" altLang="en-US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98630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763CAC-2D6F-4C45-94EB-F4CA0ECB9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Save File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FB233D-35FF-49D8-8201-7E245B8AC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유니티의 기능 쓰면 빠르게 만들 수 있음</a:t>
            </a:r>
            <a:endParaRPr lang="en-US" altLang="ko-KR" sz="2000" dirty="0"/>
          </a:p>
          <a:p>
            <a:r>
              <a:rPr lang="en-US" altLang="ko-KR" sz="2000" dirty="0" err="1"/>
              <a:t>PlayerPref</a:t>
            </a:r>
            <a:r>
              <a:rPr lang="en-US" altLang="ko-KR" sz="2000" dirty="0"/>
              <a:t> </a:t>
            </a:r>
            <a:r>
              <a:rPr lang="ko-KR" altLang="en-US" sz="2000" dirty="0"/>
              <a:t>쓰면 편하다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Save: </a:t>
            </a:r>
            <a:r>
              <a:rPr lang="en-US" altLang="ko-KR" sz="2000" b="1" dirty="0" err="1">
                <a:highlight>
                  <a:srgbClr val="E6E6E6"/>
                </a:highlight>
              </a:rPr>
              <a:t>SetString</a:t>
            </a:r>
            <a:r>
              <a:rPr lang="en-US" altLang="ko-KR" sz="2000" dirty="0">
                <a:highlight>
                  <a:srgbClr val="E6E6E6"/>
                </a:highlight>
              </a:rPr>
              <a:t>(string </a:t>
            </a:r>
            <a:r>
              <a:rPr lang="en-US" altLang="ko-KR" sz="2000" b="1" dirty="0">
                <a:highlight>
                  <a:srgbClr val="E6E6E6"/>
                </a:highlight>
              </a:rPr>
              <a:t>key</a:t>
            </a:r>
            <a:r>
              <a:rPr lang="en-US" altLang="ko-KR" sz="2000" dirty="0">
                <a:highlight>
                  <a:srgbClr val="E6E6E6"/>
                </a:highlight>
              </a:rPr>
              <a:t>, string </a:t>
            </a:r>
            <a:r>
              <a:rPr lang="en-US" altLang="ko-KR" sz="2000" b="1" dirty="0">
                <a:highlight>
                  <a:srgbClr val="E6E6E6"/>
                </a:highlight>
              </a:rPr>
              <a:t>value</a:t>
            </a:r>
            <a:r>
              <a:rPr lang="en-US" altLang="ko-KR" sz="2000" dirty="0">
                <a:highlight>
                  <a:srgbClr val="E6E6E6"/>
                </a:highlight>
              </a:rPr>
              <a:t>);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&gt;&gt; </a:t>
            </a:r>
            <a:r>
              <a:rPr lang="en-US" altLang="ko-KR" sz="2000" dirty="0" err="1">
                <a:latin typeface="Consolas" panose="020B0609020204030204" pitchFamily="49" charset="0"/>
              </a:rPr>
              <a:t>playerName</a:t>
            </a:r>
            <a:r>
              <a:rPr lang="en-US" altLang="ko-KR" sz="2000" dirty="0">
                <a:latin typeface="Consolas" panose="020B0609020204030204" pitchFamily="49" charset="0"/>
              </a:rPr>
              <a:t> = </a:t>
            </a:r>
            <a:r>
              <a:rPr lang="en-US" altLang="ko-KR" sz="2000" dirty="0" err="1">
                <a:latin typeface="Consolas" panose="020B0609020204030204" pitchFamily="49" charset="0"/>
              </a:rPr>
              <a:t>PlayerPrefs.SetString</a:t>
            </a:r>
            <a:r>
              <a:rPr lang="en-US" altLang="ko-KR" sz="2000" dirty="0">
                <a:latin typeface="Consolas" panose="020B0609020204030204" pitchFamily="49" charset="0"/>
              </a:rPr>
              <a:t>("Name“, ”</a:t>
            </a:r>
            <a:r>
              <a:rPr lang="ko-KR" altLang="en-US" sz="2000" dirty="0">
                <a:latin typeface="Consolas" panose="020B0609020204030204" pitchFamily="49" charset="0"/>
              </a:rPr>
              <a:t>고주형</a:t>
            </a:r>
            <a:r>
              <a:rPr lang="en-US" altLang="ko-KR" sz="2000" dirty="0">
                <a:latin typeface="Consolas" panose="020B0609020204030204" pitchFamily="49" charset="0"/>
              </a:rPr>
              <a:t>”);</a:t>
            </a:r>
          </a:p>
          <a:p>
            <a:r>
              <a:rPr lang="en-US" altLang="ko-KR" sz="2000" dirty="0"/>
              <a:t>Load: </a:t>
            </a:r>
            <a:r>
              <a:rPr lang="en-US" altLang="ko-KR" sz="2000" b="1" dirty="0" err="1">
                <a:highlight>
                  <a:srgbClr val="E6E6E6"/>
                </a:highlight>
              </a:rPr>
              <a:t>GetString</a:t>
            </a:r>
            <a:r>
              <a:rPr lang="en-US" altLang="ko-KR" sz="2000" dirty="0">
                <a:highlight>
                  <a:srgbClr val="E6E6E6"/>
                </a:highlight>
              </a:rPr>
              <a:t>(string </a:t>
            </a:r>
            <a:r>
              <a:rPr lang="en-US" altLang="ko-KR" sz="2000" b="1" dirty="0">
                <a:highlight>
                  <a:srgbClr val="E6E6E6"/>
                </a:highlight>
              </a:rPr>
              <a:t>key</a:t>
            </a:r>
            <a:r>
              <a:rPr lang="en-US" altLang="ko-KR" sz="2000" dirty="0">
                <a:highlight>
                  <a:srgbClr val="E6E6E6"/>
                </a:highlight>
              </a:rPr>
              <a:t>);</a:t>
            </a:r>
          </a:p>
          <a:p>
            <a:pPr marL="0" indent="0">
              <a:buNone/>
            </a:pPr>
            <a:r>
              <a:rPr lang="en-US" altLang="ko-KR" sz="2000" dirty="0">
                <a:latin typeface="Consolas" panose="020B0609020204030204" pitchFamily="49" charset="0"/>
              </a:rPr>
              <a:t>&gt;&gt; </a:t>
            </a:r>
            <a:r>
              <a:rPr lang="en-US" altLang="ko-KR" sz="2000" dirty="0" err="1">
                <a:latin typeface="Consolas" panose="020B0609020204030204" pitchFamily="49" charset="0"/>
              </a:rPr>
              <a:t>playerName</a:t>
            </a:r>
            <a:r>
              <a:rPr lang="en-US" altLang="ko-KR" sz="2000" dirty="0">
                <a:latin typeface="Consolas" panose="020B0609020204030204" pitchFamily="49" charset="0"/>
              </a:rPr>
              <a:t> = </a:t>
            </a:r>
            <a:r>
              <a:rPr lang="en-US" altLang="ko-KR" sz="2000" dirty="0" err="1">
                <a:latin typeface="Consolas" panose="020B0609020204030204" pitchFamily="49" charset="0"/>
              </a:rPr>
              <a:t>PlayerPrefs.GetString</a:t>
            </a:r>
            <a:r>
              <a:rPr lang="en-US" altLang="ko-KR" sz="2000" dirty="0">
                <a:latin typeface="Consolas" panose="020B0609020204030204" pitchFamily="49" charset="0"/>
              </a:rPr>
              <a:t>("Name“);</a:t>
            </a:r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519152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0601D3-403D-4E85-8E6D-27F15FFC4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5425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PlayerPref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의 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Static Method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들</a:t>
            </a:r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C51EBD0-0C36-402A-8634-5DC926B79C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2147079"/>
              </p:ext>
            </p:extLst>
          </p:nvPr>
        </p:nvGraphicFramePr>
        <p:xfrm>
          <a:off x="771624" y="1988840"/>
          <a:ext cx="7600751" cy="3370735"/>
        </p:xfrm>
        <a:graphic>
          <a:graphicData uri="http://schemas.openxmlformats.org/drawingml/2006/table">
            <a:tbl>
              <a:tblPr/>
              <a:tblGrid>
                <a:gridCol w="1250445">
                  <a:extLst>
                    <a:ext uri="{9D8B030D-6E8A-4147-A177-3AD203B41FA5}">
                      <a16:colId xmlns:a16="http://schemas.microsoft.com/office/drawing/2014/main" val="1543019220"/>
                    </a:ext>
                  </a:extLst>
                </a:gridCol>
                <a:gridCol w="6350306">
                  <a:extLst>
                    <a:ext uri="{9D8B030D-6E8A-4147-A177-3AD203B41FA5}">
                      <a16:colId xmlns:a16="http://schemas.microsoft.com/office/drawing/2014/main" val="2917334136"/>
                    </a:ext>
                  </a:extLst>
                </a:gridCol>
              </a:tblGrid>
              <a:tr h="325388">
                <a:tc>
                  <a:txBody>
                    <a:bodyPr/>
                    <a:lstStyle/>
                    <a:p>
                      <a:pPr fontAlgn="t"/>
                      <a:r>
                        <a:rPr lang="en-US" sz="1200" u="sng" dirty="0" err="1">
                          <a:solidFill>
                            <a:srgbClr val="B83C82"/>
                          </a:solidFill>
                          <a:effectLst/>
                          <a:latin typeface="210 앱굴림 L" panose="02020603020101020101" pitchFamily="18" charset="-127"/>
                          <a:hlinkClick r:id="rId2"/>
                        </a:rPr>
                        <a:t>DeleteAll</a:t>
                      </a:r>
                      <a:endParaRPr lang="en-US" sz="1200" dirty="0">
                        <a:effectLst/>
                      </a:endParaRP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210 앱굴림 L" panose="02020603020101020101" pitchFamily="18" charset="-127"/>
                        </a:rPr>
                        <a:t>Removes all keys and values from the preferences. Use with caution.</a:t>
                      </a: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0939403"/>
                  </a:ext>
                </a:extLst>
              </a:tr>
              <a:tr h="328736">
                <a:tc>
                  <a:txBody>
                    <a:bodyPr/>
                    <a:lstStyle/>
                    <a:p>
                      <a:pPr fontAlgn="t"/>
                      <a:r>
                        <a:rPr lang="en-US" sz="1200" u="sng" dirty="0" err="1">
                          <a:solidFill>
                            <a:srgbClr val="B83C82"/>
                          </a:solidFill>
                          <a:effectLst/>
                          <a:latin typeface="210 앱굴림 L" panose="02020603020101020101" pitchFamily="18" charset="-127"/>
                          <a:hlinkClick r:id="rId3"/>
                        </a:rPr>
                        <a:t>DeleteKey</a:t>
                      </a:r>
                      <a:endParaRPr lang="en-US" sz="1200" dirty="0">
                        <a:effectLst/>
                      </a:endParaRP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210 앱굴림 L" panose="02020603020101020101" pitchFamily="18" charset="-127"/>
                        </a:rPr>
                        <a:t>Removes key and its corresponding value from the preferences.</a:t>
                      </a: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7731958"/>
                  </a:ext>
                </a:extLst>
              </a:tr>
              <a:tr h="355411">
                <a:tc>
                  <a:txBody>
                    <a:bodyPr/>
                    <a:lstStyle/>
                    <a:p>
                      <a:pPr fontAlgn="t"/>
                      <a:r>
                        <a:rPr lang="en-US" sz="1200" u="sng" dirty="0" err="1">
                          <a:solidFill>
                            <a:srgbClr val="B83C82"/>
                          </a:solidFill>
                          <a:effectLst/>
                          <a:latin typeface="210 앱굴림 L" panose="02020603020101020101" pitchFamily="18" charset="-127"/>
                          <a:hlinkClick r:id="rId4"/>
                        </a:rPr>
                        <a:t>GetFloat</a:t>
                      </a:r>
                      <a:endParaRPr lang="en-US" sz="1200" dirty="0">
                        <a:effectLst/>
                      </a:endParaRP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210 앱굴림 L" panose="02020603020101020101" pitchFamily="18" charset="-127"/>
                        </a:rPr>
                        <a:t>Returns the value corresponding to key in the preference file if it exists.</a:t>
                      </a: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0577288"/>
                  </a:ext>
                </a:extLst>
              </a:tr>
              <a:tr h="392133">
                <a:tc>
                  <a:txBody>
                    <a:bodyPr/>
                    <a:lstStyle/>
                    <a:p>
                      <a:pPr fontAlgn="t"/>
                      <a:r>
                        <a:rPr lang="en-US" sz="1200" u="sng" dirty="0" err="1">
                          <a:solidFill>
                            <a:srgbClr val="B83C82"/>
                          </a:solidFill>
                          <a:effectLst/>
                          <a:latin typeface="210 앱굴림 L" panose="02020603020101020101" pitchFamily="18" charset="-127"/>
                          <a:hlinkClick r:id="rId5"/>
                        </a:rPr>
                        <a:t>GetInt</a:t>
                      </a:r>
                      <a:endParaRPr lang="en-US" sz="1200" dirty="0">
                        <a:effectLst/>
                      </a:endParaRP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210 앱굴림 L" panose="02020603020101020101" pitchFamily="18" charset="-127"/>
                        </a:rPr>
                        <a:t>Returns the value corresponding to key in the preference file if it exists.</a:t>
                      </a: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6157200"/>
                  </a:ext>
                </a:extLst>
              </a:tr>
              <a:tr h="325387">
                <a:tc>
                  <a:txBody>
                    <a:bodyPr/>
                    <a:lstStyle/>
                    <a:p>
                      <a:pPr fontAlgn="t"/>
                      <a:r>
                        <a:rPr lang="en-US" sz="1200" u="sng" dirty="0" err="1">
                          <a:solidFill>
                            <a:srgbClr val="B83C82"/>
                          </a:solidFill>
                          <a:effectLst/>
                          <a:latin typeface="210 앱굴림 L" panose="02020603020101020101" pitchFamily="18" charset="-127"/>
                          <a:hlinkClick r:id="rId6"/>
                        </a:rPr>
                        <a:t>GetString</a:t>
                      </a:r>
                      <a:endParaRPr lang="en-US" sz="1200" dirty="0">
                        <a:effectLst/>
                      </a:endParaRP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210 앱굴림 L" panose="02020603020101020101" pitchFamily="18" charset="-127"/>
                        </a:rPr>
                        <a:t>Returns the value corresponding to key in the preference file if it exists.</a:t>
                      </a: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244185"/>
                  </a:ext>
                </a:extLst>
              </a:tr>
              <a:tr h="328736">
                <a:tc>
                  <a:txBody>
                    <a:bodyPr/>
                    <a:lstStyle/>
                    <a:p>
                      <a:pPr fontAlgn="t"/>
                      <a:r>
                        <a:rPr lang="en-US" sz="1200" u="sng" dirty="0" err="1">
                          <a:solidFill>
                            <a:srgbClr val="B83C82"/>
                          </a:solidFill>
                          <a:effectLst/>
                          <a:latin typeface="210 앱굴림 L" panose="02020603020101020101" pitchFamily="18" charset="-127"/>
                          <a:hlinkClick r:id="rId7"/>
                        </a:rPr>
                        <a:t>HasKey</a:t>
                      </a:r>
                      <a:endParaRPr lang="en-US" sz="1200" dirty="0">
                        <a:effectLst/>
                      </a:endParaRP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210 앱굴림 L" panose="02020603020101020101" pitchFamily="18" charset="-127"/>
                        </a:rPr>
                        <a:t>Returns true if key exists in the preferences.</a:t>
                      </a: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2042315"/>
                  </a:ext>
                </a:extLst>
              </a:tr>
              <a:tr h="328736">
                <a:tc>
                  <a:txBody>
                    <a:bodyPr/>
                    <a:lstStyle/>
                    <a:p>
                      <a:pPr fontAlgn="t"/>
                      <a:r>
                        <a:rPr lang="en-US" sz="1200" u="sng" dirty="0">
                          <a:solidFill>
                            <a:srgbClr val="B83C82"/>
                          </a:solidFill>
                          <a:effectLst/>
                          <a:latin typeface="210 앱굴림 L" panose="02020603020101020101" pitchFamily="18" charset="-127"/>
                          <a:hlinkClick r:id="rId8"/>
                        </a:rPr>
                        <a:t>Save</a:t>
                      </a:r>
                      <a:endParaRPr lang="en-US" sz="1200" dirty="0">
                        <a:effectLst/>
                      </a:endParaRP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210 앱굴림 L" panose="02020603020101020101" pitchFamily="18" charset="-127"/>
                        </a:rPr>
                        <a:t>Writes all modified preferences to disk.</a:t>
                      </a: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764269"/>
                  </a:ext>
                </a:extLst>
              </a:tr>
              <a:tr h="328736">
                <a:tc>
                  <a:txBody>
                    <a:bodyPr/>
                    <a:lstStyle/>
                    <a:p>
                      <a:pPr fontAlgn="t"/>
                      <a:r>
                        <a:rPr lang="en-US" sz="1200" u="sng" dirty="0" err="1">
                          <a:solidFill>
                            <a:srgbClr val="B83C82"/>
                          </a:solidFill>
                          <a:effectLst/>
                          <a:latin typeface="210 앱굴림 L" panose="02020603020101020101" pitchFamily="18" charset="-127"/>
                          <a:hlinkClick r:id="rId9"/>
                        </a:rPr>
                        <a:t>SetFloat</a:t>
                      </a:r>
                      <a:endParaRPr lang="en-US" sz="1200" dirty="0">
                        <a:effectLst/>
                      </a:endParaRP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210 앱굴림 L" panose="02020603020101020101" pitchFamily="18" charset="-127"/>
                        </a:rPr>
                        <a:t>Sets the value of the preference identified by key.</a:t>
                      </a: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4439379"/>
                  </a:ext>
                </a:extLst>
              </a:tr>
              <a:tr h="328736">
                <a:tc>
                  <a:txBody>
                    <a:bodyPr/>
                    <a:lstStyle/>
                    <a:p>
                      <a:pPr fontAlgn="t"/>
                      <a:r>
                        <a:rPr lang="en-US" sz="1200" u="sng" dirty="0" err="1">
                          <a:solidFill>
                            <a:srgbClr val="B83C82"/>
                          </a:solidFill>
                          <a:effectLst/>
                          <a:latin typeface="210 앱굴림 L" panose="02020603020101020101" pitchFamily="18" charset="-127"/>
                          <a:hlinkClick r:id="rId10"/>
                        </a:rPr>
                        <a:t>SetInt</a:t>
                      </a:r>
                      <a:endParaRPr lang="en-US" sz="1200" dirty="0">
                        <a:effectLst/>
                      </a:endParaRP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210 앱굴림 L" panose="02020603020101020101" pitchFamily="18" charset="-127"/>
                        </a:rPr>
                        <a:t>Sets the value of the preference identified by key.</a:t>
                      </a: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515537"/>
                  </a:ext>
                </a:extLst>
              </a:tr>
              <a:tr h="328736">
                <a:tc>
                  <a:txBody>
                    <a:bodyPr/>
                    <a:lstStyle/>
                    <a:p>
                      <a:pPr fontAlgn="t"/>
                      <a:r>
                        <a:rPr lang="en-US" sz="1200" u="sng" dirty="0" err="1">
                          <a:solidFill>
                            <a:srgbClr val="B83C82"/>
                          </a:solidFill>
                          <a:effectLst/>
                          <a:latin typeface="210 앱굴림 L" panose="02020603020101020101" pitchFamily="18" charset="-127"/>
                          <a:hlinkClick r:id="rId11"/>
                        </a:rPr>
                        <a:t>SetString</a:t>
                      </a:r>
                      <a:endParaRPr lang="en-US" sz="1200" dirty="0">
                        <a:effectLst/>
                      </a:endParaRP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  <a:latin typeface="210 앱굴림 L" panose="02020603020101020101" pitchFamily="18" charset="-127"/>
                        </a:rPr>
                        <a:t>Sets the value of the preference identified by key.</a:t>
                      </a:r>
                    </a:p>
                  </a:txBody>
                  <a:tcPr marL="64855" marR="64855" marT="32428" marB="32428">
                    <a:lnL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6E6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41941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48505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588A58-D4C5-4B82-A4C2-4937D1C32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PlayerPref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이 싫으면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04F782-CCAE-4C40-9866-F67D0DE33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1168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파일 입출력</a:t>
            </a:r>
            <a:r>
              <a:rPr lang="en-US" altLang="ko-KR" sz="2800" dirty="0"/>
              <a:t>!</a:t>
            </a:r>
          </a:p>
          <a:p>
            <a:pPr lvl="1"/>
            <a:r>
              <a:rPr lang="en-US" altLang="ko-KR" sz="2400" dirty="0"/>
              <a:t>Json, CSV, XML, … </a:t>
            </a:r>
            <a:r>
              <a:rPr lang="ko-KR" altLang="en-US" sz="2400" dirty="0"/>
              <a:t>원하는 </a:t>
            </a:r>
            <a:r>
              <a:rPr lang="en-US" altLang="ko-KR" sz="2400" dirty="0"/>
              <a:t>format</a:t>
            </a:r>
            <a:r>
              <a:rPr lang="ko-KR" altLang="en-US" sz="2400" dirty="0"/>
              <a:t>으로 작업 가능</a:t>
            </a:r>
          </a:p>
        </p:txBody>
      </p:sp>
      <p:pic>
        <p:nvPicPr>
          <p:cNvPr id="7" name="그림 6" descr="벽, 실내, 모니터, 하늘이(가) 표시된 사진&#10;&#10;자동 생성된 설명">
            <a:extLst>
              <a:ext uri="{FF2B5EF4-FFF2-40B4-BE49-F238E27FC236}">
                <a16:creationId xmlns:a16="http://schemas.microsoft.com/office/drawing/2014/main" id="{25D11671-AE1B-4820-A071-816E12496F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603" y="3553581"/>
            <a:ext cx="3888432" cy="1819635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E08F06B0-9813-47D7-B935-7DA2B09809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226" y="2664806"/>
            <a:ext cx="3374172" cy="393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820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3B84176-6996-4566-92D3-01B267F567FD}"/>
              </a:ext>
            </a:extLst>
          </p:cNvPr>
          <p:cNvSpPr/>
          <p:nvPr/>
        </p:nvSpPr>
        <p:spPr>
          <a:xfrm>
            <a:off x="628650" y="963877"/>
            <a:ext cx="2620771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kern="1200" dirty="0">
                <a:solidFill>
                  <a:schemeClr val="accent6"/>
                </a:solidFill>
                <a:latin typeface="210 앱굴림 B" panose="02020603020101020101" pitchFamily="18" charset="-127"/>
                <a:ea typeface="210 앱굴림 B" panose="02020603020101020101" pitchFamily="18" charset="-127"/>
                <a:cs typeface="+mj-cs"/>
              </a:rPr>
              <a:t>Week 3</a:t>
            </a:r>
          </a:p>
        </p:txBody>
      </p:sp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8198C7AA-1F23-4D78-909D-86E3C6DA1659}"/>
              </a:ext>
            </a:extLst>
          </p:cNvPr>
          <p:cNvSpPr txBox="1">
            <a:spLocks/>
          </p:cNvSpPr>
          <p:nvPr/>
        </p:nvSpPr>
        <p:spPr>
          <a:xfrm>
            <a:off x="3808395" y="1911042"/>
            <a:ext cx="5265928" cy="3035915"/>
          </a:xfrm>
          <a:prstGeom prst="rect">
            <a:avLst/>
          </a:prstGeom>
        </p:spPr>
        <p:txBody>
          <a:bodyPr vert="horz" lIns="91440" tIns="45720" rIns="91440" bIns="45720" numCol="2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latinLnBrk="0">
              <a:lnSpc>
                <a:spcPct val="100000"/>
              </a:lnSpc>
              <a:spcAft>
                <a:spcPts val="600"/>
              </a:spcAft>
            </a:pPr>
            <a:r>
              <a:rPr lang="ko-KR" altLang="en-US" sz="2400" dirty="0" err="1"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싱글턴</a:t>
            </a:r>
            <a:r>
              <a:rPr lang="ko-KR" altLang="en-US" sz="2400" dirty="0"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패턴</a:t>
            </a:r>
            <a:endParaRPr lang="en-US" altLang="ko-KR" sz="2400" kern="1200" dirty="0">
              <a:solidFill>
                <a:schemeClr val="tx1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  <a:p>
            <a:pPr algn="l" latinLnBrk="0">
              <a:lnSpc>
                <a:spcPct val="100000"/>
              </a:lnSpc>
              <a:spcAft>
                <a:spcPts val="600"/>
              </a:spcAft>
            </a:pPr>
            <a:r>
              <a:rPr lang="en-US" altLang="ko-KR" sz="14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 - Singleton?</a:t>
            </a:r>
          </a:p>
          <a:p>
            <a:pPr algn="l" latinLnBrk="0">
              <a:lnSpc>
                <a:spcPct val="100000"/>
              </a:lnSpc>
              <a:spcAft>
                <a:spcPts val="600"/>
              </a:spcAft>
            </a:pPr>
            <a:r>
              <a:rPr lang="en-US" altLang="ko-KR" sz="14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 - Singleton C#</a:t>
            </a:r>
          </a:p>
          <a:p>
            <a:pPr algn="l" latinLnBrk="0">
              <a:lnSpc>
                <a:spcPct val="100000"/>
              </a:lnSpc>
              <a:spcAft>
                <a:spcPts val="600"/>
              </a:spcAft>
            </a:pPr>
            <a:r>
              <a:rPr lang="en-US" altLang="ko-KR" sz="14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 - Singleton Unity</a:t>
            </a:r>
            <a:endParaRPr lang="en-US" altLang="ko-KR" sz="700" kern="1200" dirty="0">
              <a:solidFill>
                <a:schemeClr val="tx1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  <a:p>
            <a:pPr algn="l" latinLnBrk="0">
              <a:lnSpc>
                <a:spcPct val="100000"/>
              </a:lnSpc>
              <a:spcAft>
                <a:spcPts val="600"/>
              </a:spcAft>
            </a:pPr>
            <a:r>
              <a:rPr lang="ko-KR" altLang="en-US" sz="2400" dirty="0" err="1"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코루틴</a:t>
            </a:r>
            <a:r>
              <a:rPr lang="en-US" altLang="ko-KR" sz="2400" dirty="0"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(+Invoke)</a:t>
            </a:r>
          </a:p>
          <a:p>
            <a:pPr lvl="0" algn="l" latinLnBrk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- Coroutine</a:t>
            </a:r>
            <a:r>
              <a:rPr lang="ko-KR" altLang="en-US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을 이해해보자</a:t>
            </a:r>
            <a:endParaRPr lang="en-US" altLang="ko-KR" sz="1400" dirty="0">
              <a:solidFill>
                <a:prstClr val="black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  <a:p>
            <a:pPr lvl="0" algn="l" latinLnBrk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- Coroutine</a:t>
            </a:r>
            <a:r>
              <a:rPr lang="ko-KR" altLang="en-US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을 왜 쓸까요</a:t>
            </a:r>
            <a:r>
              <a:rPr lang="en-US" altLang="ko-KR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?</a:t>
            </a:r>
          </a:p>
          <a:p>
            <a:pPr lvl="0" algn="l" latinLnBrk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ko-KR" altLang="en-US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</a:t>
            </a:r>
            <a:r>
              <a:rPr lang="en-US" altLang="ko-KR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- Invoke</a:t>
            </a:r>
          </a:p>
          <a:p>
            <a:pPr lvl="0" algn="l" latinLnBrk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- Use Coroutines</a:t>
            </a:r>
          </a:p>
          <a:p>
            <a:pPr algn="l" latinLnBrk="0">
              <a:lnSpc>
                <a:spcPct val="100000"/>
              </a:lnSpc>
              <a:spcAft>
                <a:spcPts val="600"/>
              </a:spcAft>
            </a:pPr>
            <a:r>
              <a:rPr lang="ko-KR" altLang="en-US" sz="2400" kern="1200" dirty="0">
                <a:solidFill>
                  <a:schemeClr val="tx1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세이브 파일</a:t>
            </a:r>
            <a:endParaRPr lang="en-US" altLang="ko-KR" sz="2400" kern="1200" dirty="0">
              <a:solidFill>
                <a:schemeClr val="tx1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  <a:p>
            <a:pPr lvl="0" algn="l" latinLnBrk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- </a:t>
            </a:r>
            <a:r>
              <a:rPr lang="en-US" altLang="ko-KR" sz="1400" dirty="0" err="1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PlayerPref</a:t>
            </a:r>
            <a:endParaRPr lang="en-US" altLang="ko-KR" sz="1400" dirty="0">
              <a:solidFill>
                <a:prstClr val="black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  <a:p>
            <a:pPr lvl="0" algn="l" latinLnBrk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- Save and Load</a:t>
            </a:r>
            <a:endParaRPr lang="en-US" altLang="ko-KR" sz="2400" kern="1200" dirty="0">
              <a:solidFill>
                <a:schemeClr val="tx1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  <a:p>
            <a:pPr algn="l" latinLnBrk="0">
              <a:lnSpc>
                <a:spcPct val="100000"/>
              </a:lnSpc>
              <a:spcAft>
                <a:spcPts val="600"/>
              </a:spcAft>
            </a:pPr>
            <a:r>
              <a:rPr lang="ko-KR" altLang="en-US" sz="2400" dirty="0"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사운드</a:t>
            </a:r>
            <a:endParaRPr lang="en-US" altLang="ko-KR" sz="2400" kern="1200" dirty="0">
              <a:solidFill>
                <a:schemeClr val="tx1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  <a:p>
            <a:pPr lvl="0" algn="l" latinLnBrk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- </a:t>
            </a:r>
            <a:r>
              <a:rPr lang="ko-KR" altLang="en-US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하나의 오디오</a:t>
            </a:r>
            <a:endParaRPr lang="en-US" altLang="ko-KR" sz="1400" dirty="0">
              <a:solidFill>
                <a:prstClr val="black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  <a:p>
            <a:pPr lvl="0" algn="l" latinLnBrk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-</a:t>
            </a:r>
            <a:r>
              <a:rPr lang="ko-KR" altLang="en-US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여러 개의</a:t>
            </a:r>
            <a:r>
              <a:rPr lang="en-US" altLang="ko-KR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</a:t>
            </a:r>
            <a:r>
              <a:rPr lang="ko-KR" altLang="en-US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오디오</a:t>
            </a:r>
            <a:endParaRPr lang="en-US" altLang="ko-KR" sz="1400" dirty="0">
              <a:solidFill>
                <a:prstClr val="black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  <a:p>
            <a:pPr lvl="0" algn="l" latinLnBrk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ko-KR" altLang="en-US" sz="2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빌드</a:t>
            </a:r>
            <a:endParaRPr lang="en-US" altLang="ko-KR" sz="2400" dirty="0">
              <a:solidFill>
                <a:prstClr val="black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  <a:p>
            <a:pPr lvl="0" algn="l" latinLnBrk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-</a:t>
            </a:r>
            <a:r>
              <a:rPr lang="ko-KR" altLang="en-US" sz="1400" dirty="0">
                <a:solidFill>
                  <a:prstClr val="black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rPr>
              <a:t> 여러 기기 빌드</a:t>
            </a:r>
            <a:endParaRPr lang="en-US" altLang="ko-KR" sz="2400" dirty="0">
              <a:solidFill>
                <a:prstClr val="black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  <a:p>
            <a:pPr lvl="0" algn="l" latinLnBrk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endParaRPr lang="en-US" altLang="ko-KR" sz="1400" dirty="0">
              <a:solidFill>
                <a:prstClr val="black"/>
              </a:solidFill>
              <a:latin typeface="210 앱굴림 L" panose="02020603020101020101" pitchFamily="18" charset="-127"/>
              <a:ea typeface="210 앱굴림 L" panose="02020603020101020101" pitchFamily="18" charset="-127"/>
              <a:cs typeface="+mn-cs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4D96189-31AC-44FF-B82B-15B327101793}"/>
              </a:ext>
            </a:extLst>
          </p:cNvPr>
          <p:cNvSpPr txBox="1">
            <a:spLocks/>
          </p:cNvSpPr>
          <p:nvPr/>
        </p:nvSpPr>
        <p:spPr>
          <a:xfrm>
            <a:off x="1187624" y="3645024"/>
            <a:ext cx="1976926" cy="579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j-cs"/>
              </a:defRPr>
            </a:lvl1pPr>
          </a:lstStyle>
          <a:p>
            <a:r>
              <a:rPr lang="ko-KR" altLang="en-US" sz="1600" dirty="0">
                <a:highlight>
                  <a:srgbClr val="C0C0C0"/>
                </a:highlight>
                <a:latin typeface="210 앱굴림 R" panose="02020603020101020101" pitchFamily="18" charset="-127"/>
                <a:ea typeface="210 앱굴림 R" panose="02020603020101020101" pitchFamily="18" charset="-127"/>
              </a:rPr>
              <a:t>알아 두면 편한 것들</a:t>
            </a:r>
          </a:p>
        </p:txBody>
      </p:sp>
    </p:spTree>
    <p:extLst>
      <p:ext uri="{BB962C8B-B14F-4D97-AF65-F5344CB8AC3E}">
        <p14:creationId xmlns:p14="http://schemas.microsoft.com/office/powerpoint/2010/main" val="10342029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834F1-8CB2-4DD7-8AA9-D43927217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4602956"/>
          </a:xfrm>
        </p:spPr>
        <p:txBody>
          <a:bodyPr/>
          <a:lstStyle/>
          <a:p>
            <a:r>
              <a:rPr lang="ko-KR" altLang="en-US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사운드 넣기</a:t>
            </a:r>
            <a:b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</a:br>
            <a: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(Audio)</a:t>
            </a:r>
            <a:endParaRPr lang="ko-KR" altLang="en-US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61221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2C7844-F1F2-4F20-991E-E7AA8A4FA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Sound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CC8DDB-24AB-4C05-8A64-7E1BCA4D2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/>
              <a:t>Audio-Listener (</a:t>
            </a:r>
            <a:r>
              <a:rPr lang="ko-KR" altLang="en-US" sz="1800" dirty="0"/>
              <a:t>듣는 곳</a:t>
            </a:r>
            <a:r>
              <a:rPr lang="en-US" altLang="ko-KR" sz="1800" dirty="0"/>
              <a:t>)</a:t>
            </a:r>
          </a:p>
          <a:p>
            <a:r>
              <a:rPr lang="en-US" altLang="ko-KR" sz="1800" dirty="0"/>
              <a:t>Audio-Source (</a:t>
            </a:r>
            <a:r>
              <a:rPr lang="ko-KR" altLang="en-US" sz="1800" dirty="0"/>
              <a:t>사운드</a:t>
            </a:r>
            <a:r>
              <a:rPr lang="en-US" altLang="ko-KR" sz="1800" dirty="0"/>
              <a:t>)</a:t>
            </a:r>
          </a:p>
          <a:p>
            <a:pPr lvl="1"/>
            <a:r>
              <a:rPr lang="ko-KR" altLang="en-US" sz="1600" dirty="0"/>
              <a:t>하나의 </a:t>
            </a:r>
            <a:r>
              <a:rPr lang="en-US" altLang="ko-KR" sz="1600" dirty="0"/>
              <a:t>Audio Clip </a:t>
            </a:r>
            <a:r>
              <a:rPr lang="ko-KR" altLang="en-US" sz="1600" dirty="0"/>
              <a:t>재생</a:t>
            </a:r>
            <a:r>
              <a:rPr lang="en-US" altLang="ko-KR" sz="1600" dirty="0"/>
              <a:t>: Play, Pause, Stop</a:t>
            </a:r>
          </a:p>
          <a:p>
            <a:pPr lvl="2"/>
            <a:r>
              <a:rPr lang="en-US" altLang="ko-KR" sz="1400" b="1" dirty="0"/>
              <a:t>Play</a:t>
            </a:r>
            <a:r>
              <a:rPr lang="en-US" altLang="ko-KR" sz="1400" dirty="0"/>
              <a:t>(</a:t>
            </a:r>
            <a:r>
              <a:rPr lang="en-US" altLang="ko-KR" sz="1400" dirty="0" err="1"/>
              <a:t>ulong</a:t>
            </a:r>
            <a:r>
              <a:rPr lang="en-US" altLang="ko-KR" sz="1400" dirty="0"/>
              <a:t> </a:t>
            </a:r>
            <a:r>
              <a:rPr lang="en-US" altLang="ko-KR" sz="1400" b="1" dirty="0"/>
              <a:t>delay</a:t>
            </a:r>
            <a:r>
              <a:rPr lang="en-US" altLang="ko-KR" sz="1400" dirty="0"/>
              <a:t> = 0)</a:t>
            </a:r>
            <a:br>
              <a:rPr lang="en-US" altLang="ko-KR" sz="1400" dirty="0"/>
            </a:br>
            <a:r>
              <a:rPr lang="en-US" altLang="ko-KR" sz="1400" dirty="0">
                <a:latin typeface="Consolas" panose="020B0609020204030204" pitchFamily="49" charset="0"/>
              </a:rPr>
              <a:t>&gt;&gt; </a:t>
            </a:r>
            <a:r>
              <a:rPr lang="en-US" altLang="ko-KR" sz="1400" dirty="0" err="1">
                <a:latin typeface="Consolas" panose="020B0609020204030204" pitchFamily="49" charset="0"/>
              </a:rPr>
              <a:t>audioSource.Play</a:t>
            </a:r>
            <a:r>
              <a:rPr lang="en-US" altLang="ko-KR" sz="1400" dirty="0">
                <a:latin typeface="Consolas" panose="020B0609020204030204" pitchFamily="49" charset="0"/>
              </a:rPr>
              <a:t>(0); // </a:t>
            </a:r>
            <a:r>
              <a:rPr lang="ko-KR" altLang="en-US" sz="1400" dirty="0">
                <a:latin typeface="Consolas" panose="020B0609020204030204" pitchFamily="49" charset="0"/>
              </a:rPr>
              <a:t>바로 재생</a:t>
            </a:r>
            <a:endParaRPr lang="en-US" altLang="ko-KR" sz="1400" dirty="0">
              <a:latin typeface="Consolas" panose="020B0609020204030204" pitchFamily="49" charset="0"/>
            </a:endParaRPr>
          </a:p>
          <a:p>
            <a:pPr lvl="2"/>
            <a:r>
              <a:rPr lang="en-US" altLang="ko-KR" sz="1400" dirty="0">
                <a:latin typeface="Consolas" panose="020B0609020204030204" pitchFamily="49" charset="0"/>
              </a:rPr>
              <a:t>&gt;&gt; </a:t>
            </a:r>
            <a:r>
              <a:rPr lang="en-US" altLang="ko-KR" sz="1400" dirty="0" err="1">
                <a:latin typeface="Consolas" panose="020B0609020204030204" pitchFamily="49" charset="0"/>
              </a:rPr>
              <a:t>audioData.Pause</a:t>
            </a:r>
            <a:r>
              <a:rPr lang="en-US" altLang="ko-KR" sz="1400" dirty="0">
                <a:latin typeface="Consolas" panose="020B0609020204030204" pitchFamily="49" charset="0"/>
              </a:rPr>
              <a:t>(); // </a:t>
            </a:r>
            <a:r>
              <a:rPr lang="ko-KR" altLang="en-US" sz="1400" dirty="0">
                <a:latin typeface="Consolas" panose="020B0609020204030204" pitchFamily="49" charset="0"/>
              </a:rPr>
              <a:t>일시정지</a:t>
            </a:r>
            <a:endParaRPr lang="en-US" altLang="ko-KR" sz="1400" dirty="0">
              <a:latin typeface="Consolas" panose="020B0609020204030204" pitchFamily="49" charset="0"/>
            </a:endParaRPr>
          </a:p>
          <a:p>
            <a:pPr lvl="2"/>
            <a:r>
              <a:rPr lang="en-US" altLang="ko-KR" sz="1400" dirty="0">
                <a:latin typeface="Consolas" panose="020B0609020204030204" pitchFamily="49" charset="0"/>
              </a:rPr>
              <a:t>&gt;&gt; </a:t>
            </a:r>
            <a:r>
              <a:rPr lang="en-US" altLang="ko-KR" sz="1400" dirty="0" err="1">
                <a:latin typeface="Consolas" panose="020B0609020204030204" pitchFamily="49" charset="0"/>
              </a:rPr>
              <a:t>audioData.UnPause</a:t>
            </a:r>
            <a:r>
              <a:rPr lang="en-US" altLang="ko-KR" sz="1400" dirty="0">
                <a:latin typeface="Consolas" panose="020B0609020204030204" pitchFamily="49" charset="0"/>
              </a:rPr>
              <a:t>(); // </a:t>
            </a:r>
            <a:r>
              <a:rPr lang="ko-KR" altLang="en-US" sz="1400" dirty="0">
                <a:latin typeface="Consolas" panose="020B0609020204030204" pitchFamily="49" charset="0"/>
              </a:rPr>
              <a:t>다시 재생</a:t>
            </a:r>
            <a:endParaRPr lang="en-US" altLang="ko-KR" sz="1400" dirty="0">
              <a:latin typeface="Consolas" panose="020B0609020204030204" pitchFamily="49" charset="0"/>
            </a:endParaRPr>
          </a:p>
          <a:p>
            <a:pPr lvl="2"/>
            <a:r>
              <a:rPr lang="en-US" altLang="ko-KR" sz="1400" dirty="0">
                <a:latin typeface="Consolas" panose="020B0609020204030204" pitchFamily="49" charset="0"/>
              </a:rPr>
              <a:t>&gt;&gt; </a:t>
            </a:r>
            <a:r>
              <a:rPr lang="en-US" altLang="ko-KR" sz="1400" dirty="0" err="1">
                <a:latin typeface="Consolas" panose="020B0609020204030204" pitchFamily="49" charset="0"/>
              </a:rPr>
              <a:t>audioData.Stop</a:t>
            </a:r>
            <a:r>
              <a:rPr lang="en-US" altLang="ko-KR" sz="1400" dirty="0">
                <a:latin typeface="Consolas" panose="020B0609020204030204" pitchFamily="49" charset="0"/>
              </a:rPr>
              <a:t>(); // </a:t>
            </a:r>
            <a:r>
              <a:rPr lang="ko-KR" altLang="en-US" sz="1400" dirty="0">
                <a:latin typeface="Consolas" panose="020B0609020204030204" pitchFamily="49" charset="0"/>
              </a:rPr>
              <a:t>정지</a:t>
            </a:r>
            <a:endParaRPr lang="en-US" altLang="ko-KR" sz="1400" dirty="0">
              <a:latin typeface="Consolas" panose="020B0609020204030204" pitchFamily="49" charset="0"/>
            </a:endParaRPr>
          </a:p>
          <a:p>
            <a:pPr lvl="2"/>
            <a:endParaRPr lang="en-US" altLang="ko-KR" sz="1400" dirty="0"/>
          </a:p>
          <a:p>
            <a:pPr lvl="1"/>
            <a:r>
              <a:rPr lang="en-US" altLang="ko-KR" sz="1600" dirty="0"/>
              <a:t>2</a:t>
            </a:r>
            <a:r>
              <a:rPr lang="ko-KR" altLang="en-US" sz="1600" dirty="0"/>
              <a:t>개 이상 </a:t>
            </a:r>
            <a:r>
              <a:rPr lang="en-US" altLang="ko-KR" sz="1600" dirty="0"/>
              <a:t>Audio Clip </a:t>
            </a:r>
            <a:r>
              <a:rPr lang="ko-KR" altLang="en-US" sz="1600" dirty="0"/>
              <a:t>재생</a:t>
            </a:r>
            <a:r>
              <a:rPr lang="en-US" altLang="ko-KR" sz="1600" dirty="0"/>
              <a:t>: </a:t>
            </a:r>
            <a:br>
              <a:rPr lang="en-US" altLang="ko-KR" sz="1600" dirty="0"/>
            </a:br>
            <a:r>
              <a:rPr lang="en-US" altLang="ko-KR" sz="1600" dirty="0">
                <a:latin typeface="Consolas" panose="020B0609020204030204" pitchFamily="49" charset="0"/>
              </a:rPr>
              <a:t>&gt;&gt; </a:t>
            </a:r>
            <a:r>
              <a:rPr lang="en-US" altLang="ko-KR" sz="1600" dirty="0" err="1">
                <a:latin typeface="Consolas" panose="020B0609020204030204" pitchFamily="49" charset="0"/>
              </a:rPr>
              <a:t>AudioClip</a:t>
            </a:r>
            <a:r>
              <a:rPr lang="en-US" altLang="ko-KR" sz="1600" dirty="0">
                <a:latin typeface="Consolas" panose="020B0609020204030204" pitchFamily="49" charset="0"/>
              </a:rPr>
              <a:t> </a:t>
            </a:r>
            <a:r>
              <a:rPr lang="en-US" altLang="ko-KR" sz="1600" dirty="0" err="1">
                <a:latin typeface="Consolas" panose="020B0609020204030204" pitchFamily="49" charset="0"/>
              </a:rPr>
              <a:t>myAudio</a:t>
            </a:r>
            <a:r>
              <a:rPr lang="en-US" altLang="ko-KR" sz="1600" dirty="0">
                <a:latin typeface="Consolas" panose="020B0609020204030204" pitchFamily="49" charset="0"/>
              </a:rPr>
              <a:t>;</a:t>
            </a:r>
            <a:br>
              <a:rPr lang="en-US" altLang="ko-KR" sz="1600" dirty="0">
                <a:latin typeface="Consolas" panose="020B0609020204030204" pitchFamily="49" charset="0"/>
              </a:rPr>
            </a:br>
            <a:r>
              <a:rPr lang="en-US" altLang="ko-KR" sz="1600" dirty="0">
                <a:latin typeface="Consolas" panose="020B0609020204030204" pitchFamily="49" charset="0"/>
              </a:rPr>
              <a:t>&gt;&gt; float </a:t>
            </a:r>
            <a:r>
              <a:rPr lang="en-US" altLang="ko-KR" sz="1600" dirty="0" err="1">
                <a:latin typeface="Consolas" panose="020B0609020204030204" pitchFamily="49" charset="0"/>
              </a:rPr>
              <a:t>volumeScale</a:t>
            </a:r>
            <a:r>
              <a:rPr lang="en-US" altLang="ko-KR" sz="1600" dirty="0">
                <a:latin typeface="Consolas" panose="020B0609020204030204" pitchFamily="49" charset="0"/>
              </a:rPr>
              <a:t> = 0.5f; // </a:t>
            </a:r>
            <a:r>
              <a:rPr lang="ko-KR" altLang="en-US" sz="1600" dirty="0">
                <a:latin typeface="Consolas" panose="020B0609020204030204" pitchFamily="49" charset="0"/>
              </a:rPr>
              <a:t>값 범위</a:t>
            </a:r>
            <a:r>
              <a:rPr lang="en-US" altLang="ko-KR" sz="1600" dirty="0">
                <a:latin typeface="Consolas" panose="020B0609020204030204" pitchFamily="49" charset="0"/>
              </a:rPr>
              <a:t> 0~1</a:t>
            </a:r>
            <a:br>
              <a:rPr lang="en-US" altLang="ko-KR" sz="1600" dirty="0">
                <a:latin typeface="Consolas" panose="020B0609020204030204" pitchFamily="49" charset="0"/>
              </a:rPr>
            </a:br>
            <a:r>
              <a:rPr lang="en-US" altLang="ko-KR" sz="1600" dirty="0">
                <a:latin typeface="Consolas" panose="020B0609020204030204" pitchFamily="49" charset="0"/>
              </a:rPr>
              <a:t>&gt;&gt; </a:t>
            </a:r>
            <a:r>
              <a:rPr lang="en-US" altLang="ko-KR" sz="1600" dirty="0" err="1">
                <a:latin typeface="Consolas" panose="020B0609020204030204" pitchFamily="49" charset="0"/>
              </a:rPr>
              <a:t>PlayOneShotaudioSource.PlayOneShot</a:t>
            </a:r>
            <a:r>
              <a:rPr lang="en-US" altLang="ko-KR" sz="1600" dirty="0">
                <a:latin typeface="Consolas" panose="020B0609020204030204" pitchFamily="49" charset="0"/>
              </a:rPr>
              <a:t>(</a:t>
            </a:r>
            <a:r>
              <a:rPr lang="en-US" altLang="ko-KR" sz="1600" dirty="0" err="1">
                <a:latin typeface="Consolas" panose="020B0609020204030204" pitchFamily="49" charset="0"/>
              </a:rPr>
              <a:t>myAudio</a:t>
            </a:r>
            <a:r>
              <a:rPr lang="en-US" altLang="ko-KR" sz="1600" dirty="0">
                <a:latin typeface="Consolas" panose="020B0609020204030204" pitchFamily="49" charset="0"/>
              </a:rPr>
              <a:t>, </a:t>
            </a:r>
            <a:r>
              <a:rPr lang="en-US" altLang="ko-KR" sz="1600" dirty="0" err="1">
                <a:latin typeface="Consolas" panose="020B0609020204030204" pitchFamily="49" charset="0"/>
              </a:rPr>
              <a:t>volumeScale</a:t>
            </a:r>
            <a:r>
              <a:rPr lang="en-US" altLang="ko-KR" sz="1600" dirty="0">
                <a:latin typeface="Consolas" panose="020B0609020204030204" pitchFamily="49" charset="0"/>
              </a:rPr>
              <a:t>);</a:t>
            </a:r>
          </a:p>
          <a:p>
            <a:pPr lvl="1"/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3216038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834F1-8CB2-4DD7-8AA9-D43927217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4602956"/>
          </a:xfrm>
        </p:spPr>
        <p:txBody>
          <a:bodyPr/>
          <a:lstStyle/>
          <a:p>
            <a:r>
              <a:rPr lang="ko-KR" altLang="en-US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사운드 넣기</a:t>
            </a:r>
            <a:b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</a:br>
            <a: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(Audio)</a:t>
            </a:r>
            <a:endParaRPr lang="ko-KR" altLang="en-US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30709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11466-5FFE-4792-A4FB-1109678F2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Build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40293A-86B8-4B67-B654-DA4513DFE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앱</a:t>
            </a:r>
            <a:r>
              <a:rPr lang="en-US" altLang="ko-KR" sz="2000" dirty="0"/>
              <a:t>(</a:t>
            </a:r>
            <a:r>
              <a:rPr lang="ko-KR" altLang="en-US" sz="2000" dirty="0" err="1"/>
              <a:t>안드</a:t>
            </a:r>
            <a:r>
              <a:rPr lang="en-US" altLang="ko-KR" sz="2000" dirty="0"/>
              <a:t>) = Android Studio – SDK </a:t>
            </a:r>
            <a:r>
              <a:rPr lang="ko-KR" altLang="en-US" sz="2000" dirty="0"/>
              <a:t>필요한 버전들 다 다운 빌드</a:t>
            </a:r>
            <a:endParaRPr lang="en-US" altLang="ko-KR" sz="2000" dirty="0"/>
          </a:p>
          <a:p>
            <a:r>
              <a:rPr lang="ko-KR" altLang="en-US" sz="2000" dirty="0"/>
              <a:t>앱</a:t>
            </a:r>
            <a:r>
              <a:rPr lang="en-US" altLang="ko-KR" sz="2000" dirty="0"/>
              <a:t>(iOS) = </a:t>
            </a:r>
            <a:r>
              <a:rPr lang="ko-KR" altLang="en-US" sz="2000" dirty="0"/>
              <a:t>맥 필요</a:t>
            </a:r>
            <a:r>
              <a:rPr lang="en-US" altLang="ko-KR" sz="2000" dirty="0"/>
              <a:t>, Mac</a:t>
            </a:r>
            <a:r>
              <a:rPr lang="ko-KR" altLang="en-US" sz="2000" dirty="0"/>
              <a:t>이 </a:t>
            </a:r>
            <a:r>
              <a:rPr lang="ko-KR" altLang="en-US" sz="2000" dirty="0" err="1"/>
              <a:t>아니라서</a:t>
            </a:r>
            <a:r>
              <a:rPr lang="ko-KR" altLang="en-US" sz="2000" dirty="0"/>
              <a:t> 모릅니다 </a:t>
            </a:r>
            <a:r>
              <a:rPr lang="ko-KR" altLang="en-US" sz="2000" dirty="0" err="1"/>
              <a:t>ㅠ</a:t>
            </a:r>
            <a:endParaRPr lang="en-US" altLang="ko-KR" sz="2000" dirty="0"/>
          </a:p>
          <a:p>
            <a:r>
              <a:rPr lang="en-US" altLang="ko-KR" sz="2000" dirty="0"/>
              <a:t>HTML5: </a:t>
            </a:r>
            <a:r>
              <a:rPr lang="ko-KR" altLang="en-US" sz="2000" dirty="0"/>
              <a:t>다운받고 빌드</a:t>
            </a:r>
            <a:endParaRPr lang="en-US" altLang="ko-KR" sz="2000" dirty="0"/>
          </a:p>
          <a:p>
            <a:r>
              <a:rPr lang="en-US" altLang="ko-KR" sz="2000" dirty="0"/>
              <a:t>PC: </a:t>
            </a:r>
            <a:r>
              <a:rPr lang="ko-KR" altLang="en-US" sz="2000" dirty="0"/>
              <a:t>바로 빌드 가능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주의</a:t>
            </a:r>
            <a:r>
              <a:rPr lang="en-US" altLang="ko-KR" sz="2000" dirty="0"/>
              <a:t>) </a:t>
            </a:r>
            <a:r>
              <a:rPr lang="ko-KR" altLang="en-US" sz="2000" dirty="0"/>
              <a:t>유니티 프로젝트의 경로에 </a:t>
            </a:r>
            <a:r>
              <a:rPr lang="ko-KR" altLang="en-US" sz="2000" dirty="0">
                <a:highlight>
                  <a:srgbClr val="FFFF00"/>
                </a:highlight>
              </a:rPr>
              <a:t>한국어</a:t>
            </a:r>
            <a:r>
              <a:rPr lang="en-US" altLang="ko-KR" sz="2000" dirty="0">
                <a:highlight>
                  <a:srgbClr val="FFFF00"/>
                </a:highlight>
              </a:rPr>
              <a:t>(</a:t>
            </a:r>
            <a:r>
              <a:rPr lang="ko-KR" altLang="en-US" sz="2000" dirty="0">
                <a:highlight>
                  <a:srgbClr val="FFFF00"/>
                </a:highlight>
              </a:rPr>
              <a:t>아스키가 아닌 것</a:t>
            </a:r>
            <a:r>
              <a:rPr lang="en-US" altLang="ko-KR" sz="2000" dirty="0">
                <a:highlight>
                  <a:srgbClr val="FFFF00"/>
                </a:highlight>
              </a:rPr>
              <a:t>)</a:t>
            </a:r>
            <a:r>
              <a:rPr lang="ko-KR" altLang="en-US" sz="2000" dirty="0">
                <a:highlight>
                  <a:srgbClr val="FFFF00"/>
                </a:highlight>
              </a:rPr>
              <a:t>가 있으면</a:t>
            </a:r>
            <a:r>
              <a:rPr lang="ko-KR" altLang="en-US" sz="2000" dirty="0"/>
              <a:t> 오류가 날 수 있습니다</a:t>
            </a:r>
            <a:r>
              <a:rPr lang="en-US" altLang="ko-KR" sz="2000" dirty="0"/>
              <a:t>.</a:t>
            </a:r>
          </a:p>
          <a:p>
            <a:endParaRPr lang="ko-KR" altLang="en-US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5F88F4F-7600-48B6-AC7F-49919E1E1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4437112"/>
            <a:ext cx="4000500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32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834F1-8CB2-4DD7-8AA9-D43927217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4602956"/>
          </a:xfrm>
        </p:spPr>
        <p:txBody>
          <a:bodyPr>
            <a:normAutofit/>
          </a:bodyPr>
          <a:lstStyle/>
          <a:p>
            <a:r>
              <a:rPr lang="ko-KR" altLang="en-US" sz="5400" dirty="0">
                <a:solidFill>
                  <a:srgbClr val="C00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공지</a:t>
            </a:r>
          </a:p>
        </p:txBody>
      </p:sp>
    </p:spTree>
    <p:extLst>
      <p:ext uri="{BB962C8B-B14F-4D97-AF65-F5344CB8AC3E}">
        <p14:creationId xmlns:p14="http://schemas.microsoft.com/office/powerpoint/2010/main" val="34878532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0B11CD-55C7-4D40-91C3-1A02E3A2F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UI </a:t>
            </a:r>
            <a:r>
              <a:rPr lang="ko-KR" altLang="en-US" sz="4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특강 수요 조사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5E9A9C-1D03-4AEF-8BC5-0AB93CE48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3000" dirty="0"/>
              <a:t>UI </a:t>
            </a:r>
            <a:r>
              <a:rPr lang="ko-KR" altLang="en-US" sz="3000" dirty="0"/>
              <a:t>특강 </a:t>
            </a:r>
            <a:r>
              <a:rPr lang="en-US" altLang="ko-KR" sz="3000" dirty="0"/>
              <a:t>(UI </a:t>
            </a:r>
            <a:r>
              <a:rPr lang="ko-KR" altLang="en-US" sz="3000" dirty="0"/>
              <a:t>장인 김수환</a:t>
            </a:r>
            <a:r>
              <a:rPr lang="en-US" altLang="ko-KR" sz="3000" dirty="0"/>
              <a:t>)</a:t>
            </a:r>
          </a:p>
          <a:p>
            <a:r>
              <a:rPr lang="ko-KR" altLang="en-US" dirty="0"/>
              <a:t>이번주 금요일 </a:t>
            </a:r>
            <a:r>
              <a:rPr lang="en-US" altLang="ko-KR" dirty="0"/>
              <a:t>11/22</a:t>
            </a:r>
          </a:p>
          <a:p>
            <a:r>
              <a:rPr lang="ko-KR" altLang="en-US" dirty="0"/>
              <a:t>오후 </a:t>
            </a:r>
            <a:r>
              <a:rPr lang="en-US" altLang="ko-KR" dirty="0"/>
              <a:t>(</a:t>
            </a:r>
            <a:r>
              <a:rPr lang="ko-KR" altLang="en-US" dirty="0" err="1"/>
              <a:t>저녁쯤에</a:t>
            </a:r>
            <a:r>
              <a:rPr lang="en-US" altLang="ko-KR" dirty="0"/>
              <a:t>)</a:t>
            </a:r>
            <a:r>
              <a:rPr lang="ko-KR" altLang="en-US" dirty="0"/>
              <a:t>할 예정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되시는 분</a:t>
            </a:r>
            <a:r>
              <a:rPr lang="en-US" altLang="ko-KR" dirty="0"/>
              <a:t>!!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997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4F7563-6C4A-439A-9ED0-2AA212C23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75" y="978102"/>
            <a:ext cx="7941325" cy="1062644"/>
          </a:xfrm>
        </p:spPr>
        <p:txBody>
          <a:bodyPr anchor="b">
            <a:normAutofit/>
          </a:bodyPr>
          <a:lstStyle/>
          <a:p>
            <a:pPr algn="l"/>
            <a:r>
              <a:rPr lang="ko-KR" altLang="en-US" sz="4400">
                <a:latin typeface="210 앱굴림 R" panose="02020603020101020101" pitchFamily="18" charset="-127"/>
                <a:ea typeface="210 앱굴림 R" panose="02020603020101020101" pitchFamily="18" charset="-127"/>
              </a:rPr>
              <a:t>출처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718" y="2265037"/>
            <a:ext cx="7593759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>
            <a:extLst>
              <a:ext uri="{FF2B5EF4-FFF2-40B4-BE49-F238E27FC236}">
                <a16:creationId xmlns:a16="http://schemas.microsoft.com/office/drawing/2014/main" id="{1B0A22E2-FDEC-40D1-A28C-AD98750FB7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5536" y="3387178"/>
            <a:ext cx="1698006" cy="1698006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A41A8D-55D5-4E2B-8C57-E38AFD10D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5737" y="2682433"/>
            <a:ext cx="6768752" cy="36988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600"/>
              <a:t>코루틴</a:t>
            </a:r>
            <a:endParaRPr lang="en-US" altLang="ko-KR" sz="1600"/>
          </a:p>
          <a:p>
            <a:r>
              <a:rPr lang="en-US" altLang="ko-KR" sz="1600"/>
              <a:t>quote from Idan Arye</a:t>
            </a:r>
          </a:p>
          <a:p>
            <a:r>
              <a:rPr lang="en-US" altLang="ko-KR" sz="1600">
                <a:hlinkClick r:id="rId4"/>
              </a:rPr>
              <a:t>https://linecode.tistory.com/9</a:t>
            </a:r>
            <a:r>
              <a:rPr lang="en-US" altLang="ko-KR" sz="1600"/>
              <a:t> [</a:t>
            </a:r>
            <a:r>
              <a:rPr lang="ko-KR" altLang="en-US" sz="1600"/>
              <a:t>개발자도 한줄코딩부터</a:t>
            </a:r>
            <a:r>
              <a:rPr lang="en-US" altLang="ko-KR" sz="1600"/>
              <a:t>..!]</a:t>
            </a:r>
          </a:p>
          <a:p>
            <a:r>
              <a:rPr lang="en-US" altLang="ko-KR" sz="1600">
                <a:hlinkClick r:id="rId5"/>
              </a:rPr>
              <a:t>https://12bme.tistory.com/184</a:t>
            </a:r>
            <a:r>
              <a:rPr lang="ko-KR" altLang="en-US" sz="1600"/>
              <a:t> </a:t>
            </a:r>
            <a:r>
              <a:rPr lang="en-US" altLang="ko-KR" sz="1600"/>
              <a:t>[</a:t>
            </a:r>
            <a:r>
              <a:rPr lang="ko-KR" altLang="en-US" sz="1600"/>
              <a:t>길은 가면</a:t>
            </a:r>
            <a:r>
              <a:rPr lang="en-US" altLang="ko-KR" sz="1600"/>
              <a:t>, </a:t>
            </a:r>
            <a:r>
              <a:rPr lang="ko-KR" altLang="en-US" sz="1600"/>
              <a:t>뒤에 있다</a:t>
            </a:r>
            <a:r>
              <a:rPr lang="en-US" altLang="ko-KR" sz="1600"/>
              <a:t>.]</a:t>
            </a:r>
          </a:p>
          <a:p>
            <a:r>
              <a:rPr lang="en-US" altLang="ko-KR" sz="1600">
                <a:hlinkClick r:id="rId6"/>
              </a:rPr>
              <a:t>https://teddy.tistory.com/22</a:t>
            </a:r>
            <a:r>
              <a:rPr lang="ko-KR" altLang="en-US" sz="1600"/>
              <a:t> </a:t>
            </a:r>
            <a:r>
              <a:rPr lang="en-US" altLang="ko-KR" sz="1600"/>
              <a:t>[Teddy Games] </a:t>
            </a:r>
          </a:p>
          <a:p>
            <a:r>
              <a:rPr lang="en-US" altLang="ko-KR" sz="1600">
                <a:hlinkClick r:id="rId7"/>
              </a:rPr>
              <a:t>http://theeye.pe.kr/archives/2725</a:t>
            </a:r>
            <a:r>
              <a:rPr lang="en-US" altLang="ko-KR" sz="1600"/>
              <a:t> &lt;- </a:t>
            </a:r>
            <a:r>
              <a:rPr lang="ko-KR" altLang="en-US" sz="1600"/>
              <a:t>유니티 코루틴에 대해 더 공부하고 싶으면 참고하세요</a:t>
            </a:r>
            <a:r>
              <a:rPr lang="en-US" altLang="ko-KR" sz="1600"/>
              <a:t>!</a:t>
            </a:r>
          </a:p>
          <a:p>
            <a:endParaRPr lang="en-US" altLang="ko-KR" sz="1600"/>
          </a:p>
          <a:p>
            <a:pPr marL="0" indent="0">
              <a:buNone/>
            </a:pPr>
            <a:r>
              <a:rPr lang="en-US" altLang="ko-KR" sz="1600"/>
              <a:t>PlayerPref</a:t>
            </a:r>
          </a:p>
          <a:p>
            <a:pPr marL="0" indent="0">
              <a:buNone/>
            </a:pPr>
            <a:r>
              <a:rPr lang="en-US" altLang="ko-KR" sz="1600">
                <a:hlinkClick r:id="rId8"/>
              </a:rPr>
              <a:t>https://docs.unity3d.com/ScriptReference/PlayerPrefs.html</a:t>
            </a:r>
            <a:endParaRPr lang="en-US" altLang="ko-KR" sz="1600"/>
          </a:p>
          <a:p>
            <a:pPr marL="0" indent="0">
              <a:buNone/>
            </a:pPr>
            <a:endParaRPr lang="en-US" altLang="ko-KR" sz="14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5714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834F1-8CB2-4DD7-8AA9-D43927217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4602956"/>
          </a:xfrm>
        </p:spPr>
        <p:txBody>
          <a:bodyPr>
            <a:normAutofit/>
          </a:bodyPr>
          <a:lstStyle/>
          <a:p>
            <a:r>
              <a:rPr lang="ko-KR" altLang="en-US" dirty="0" err="1">
                <a:latin typeface="210 앱굴림 B" panose="02020603020101020101" pitchFamily="18" charset="-127"/>
                <a:ea typeface="210 앱굴림 B" panose="02020603020101020101" pitchFamily="18" charset="-127"/>
              </a:rPr>
              <a:t>싱글턴</a:t>
            </a:r>
            <a:r>
              <a:rPr lang="ko-KR" altLang="en-US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 패턴 </a:t>
            </a:r>
            <a:b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</a:br>
            <a:r>
              <a:rPr lang="en-US" altLang="ko-KR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(Singleton Pattern)</a:t>
            </a:r>
            <a:endParaRPr lang="ko-KR" altLang="en-US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0941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F3AFE7-EF53-4F2D-8DE2-505B6838A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Singleton Pattern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EBF93F-64A1-4104-82D7-26D7F9B66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28800"/>
            <a:ext cx="7886700" cy="4954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b="1" dirty="0"/>
              <a:t>언제 쓰기 적합할까요</a:t>
            </a:r>
            <a:r>
              <a:rPr lang="en-US" altLang="ko-KR" sz="2000" b="1" dirty="0"/>
              <a:t>?</a:t>
            </a:r>
          </a:p>
          <a:p>
            <a:r>
              <a:rPr lang="en-US" altLang="ko-KR" sz="2000" dirty="0"/>
              <a:t>Class</a:t>
            </a:r>
            <a:r>
              <a:rPr lang="ko-KR" altLang="en-US" sz="2000" dirty="0"/>
              <a:t>가 하나의 인스턴스</a:t>
            </a:r>
            <a:r>
              <a:rPr lang="en-US" altLang="ko-KR" sz="2000" dirty="0"/>
              <a:t>(</a:t>
            </a:r>
            <a:r>
              <a:rPr lang="ko-KR" altLang="en-US" sz="2000" dirty="0"/>
              <a:t>오브젝트</a:t>
            </a:r>
            <a:r>
              <a:rPr lang="en-US" altLang="ko-KR" sz="2000" dirty="0"/>
              <a:t>)</a:t>
            </a:r>
            <a:r>
              <a:rPr lang="ko-KR" altLang="en-US" sz="2000" dirty="0"/>
              <a:t>만 있도록 하기위해서 씀</a:t>
            </a:r>
            <a:endParaRPr lang="en-US" altLang="ko-KR" sz="2000" dirty="0"/>
          </a:p>
          <a:p>
            <a:r>
              <a:rPr lang="ko-KR" altLang="en-US" sz="2000" dirty="0"/>
              <a:t>병행적으로 접근될 공유 자원</a:t>
            </a:r>
            <a:r>
              <a:rPr lang="en-US" altLang="ko-KR" sz="2000" dirty="0"/>
              <a:t>(</a:t>
            </a:r>
            <a:r>
              <a:rPr lang="ko-KR" altLang="en-US" sz="2000" dirty="0"/>
              <a:t>값</a:t>
            </a:r>
            <a:r>
              <a:rPr lang="en-US" altLang="ko-KR" sz="2000" dirty="0"/>
              <a:t>)</a:t>
            </a:r>
            <a:r>
              <a:rPr lang="ko-KR" altLang="en-US" sz="2000" dirty="0"/>
              <a:t>들을 관리</a:t>
            </a:r>
            <a:endParaRPr lang="en-US" altLang="ko-KR" sz="2000" dirty="0"/>
          </a:p>
          <a:p>
            <a:r>
              <a:rPr lang="ko-KR" altLang="en-US" sz="2000" dirty="0"/>
              <a:t>여러 군데에서 그 자원</a:t>
            </a:r>
            <a:r>
              <a:rPr lang="en-US" altLang="ko-KR" sz="2000" dirty="0"/>
              <a:t>(</a:t>
            </a:r>
            <a:r>
              <a:rPr lang="ko-KR" altLang="en-US" sz="2000" dirty="0"/>
              <a:t>값</a:t>
            </a:r>
            <a:r>
              <a:rPr lang="en-US" altLang="ko-KR" sz="2000" dirty="0"/>
              <a:t>)</a:t>
            </a:r>
            <a:r>
              <a:rPr lang="ko-KR" altLang="en-US" sz="2000" dirty="0"/>
              <a:t>에 접근함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남용하면 안 되지만 게임 제작할 때</a:t>
            </a:r>
            <a:endParaRPr lang="en-US" altLang="ko-KR" sz="2000" dirty="0"/>
          </a:p>
          <a:p>
            <a:r>
              <a:rPr lang="en-US" altLang="ko-KR" sz="2000" dirty="0"/>
              <a:t>Global</a:t>
            </a:r>
            <a:r>
              <a:rPr lang="ko-KR" altLang="en-US" sz="2000" dirty="0"/>
              <a:t>하게 접근할 수 있기 때문에 사용 많이 함</a:t>
            </a:r>
            <a:r>
              <a:rPr lang="en-US" altLang="ko-KR" sz="2000" dirty="0"/>
              <a:t>. (</a:t>
            </a:r>
            <a:r>
              <a:rPr lang="ko-KR" altLang="en-US" sz="2000" dirty="0"/>
              <a:t>편함</a:t>
            </a:r>
            <a:r>
              <a:rPr lang="en-US" altLang="ko-KR" sz="2000" dirty="0"/>
              <a:t>)</a:t>
            </a:r>
          </a:p>
          <a:p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참고</a:t>
            </a:r>
            <a:r>
              <a:rPr lang="en-US" altLang="ko-KR" sz="2000" dirty="0"/>
              <a:t>)</a:t>
            </a:r>
          </a:p>
          <a:p>
            <a:pPr marL="0" indent="0">
              <a:buNone/>
            </a:pPr>
            <a:r>
              <a:rPr lang="ko-KR" altLang="en-US" sz="1100" dirty="0"/>
              <a:t>병행</a:t>
            </a:r>
            <a:r>
              <a:rPr lang="en-US" altLang="ko-KR" sz="1100" dirty="0"/>
              <a:t>? Concurrency is the composition of independently executing computations</a:t>
            </a:r>
          </a:p>
          <a:p>
            <a:pPr marL="0" indent="0">
              <a:buNone/>
            </a:pPr>
            <a:r>
              <a:rPr lang="en-US" altLang="ko-KR" sz="1100" dirty="0"/>
              <a:t> == </a:t>
            </a:r>
            <a:r>
              <a:rPr lang="ko-KR" altLang="en-US" sz="1100" dirty="0"/>
              <a:t>순서에 상관없이 동시에 수행될 수 있다 </a:t>
            </a:r>
            <a:endParaRPr lang="en-US" altLang="ko-KR" sz="1100" dirty="0"/>
          </a:p>
          <a:p>
            <a:pPr marL="0" indent="0">
              <a:buNone/>
            </a:pP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21631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8D104-3FB6-4A61-A920-B4FBAF2AA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Singleton C#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059E8-ABC7-45E0-B595-0970F2FF1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대충 감을 잡기 위해서</a:t>
            </a:r>
            <a:endParaRPr lang="en-US" altLang="ko-KR" dirty="0"/>
          </a:p>
          <a:p>
            <a:r>
              <a:rPr lang="ko-KR" altLang="en-US" dirty="0"/>
              <a:t>먼저 저번 학기 </a:t>
            </a:r>
            <a:r>
              <a:rPr lang="en-US" altLang="ko-KR" dirty="0"/>
              <a:t>C# </a:t>
            </a:r>
            <a:r>
              <a:rPr lang="ko-KR" altLang="en-US" dirty="0"/>
              <a:t>기초반 수업을 할 때 쓴 자료를 봅시다</a:t>
            </a:r>
          </a:p>
        </p:txBody>
      </p:sp>
    </p:spTree>
    <p:extLst>
      <p:ext uri="{BB962C8B-B14F-4D97-AF65-F5344CB8AC3E}">
        <p14:creationId xmlns:p14="http://schemas.microsoft.com/office/powerpoint/2010/main" val="1246872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51337-0927-4B77-94BC-C5A1A0453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6596"/>
            <a:ext cx="7886700" cy="994172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필드 </a:t>
            </a:r>
            <a:r>
              <a:rPr lang="en-US" altLang="ko-KR" sz="36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ko-KR" altLang="en-US" sz="3600" dirty="0" err="1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싱글턴</a:t>
            </a:r>
            <a:r>
              <a:rPr lang="en-US" altLang="ko-KR" sz="36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(singleton)</a:t>
            </a:r>
            <a:endParaRPr lang="ko-KR" altLang="en-US" sz="36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1AE499-9B02-4F0B-B5C7-979895D73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2108342"/>
            <a:ext cx="8607300" cy="3263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특정 클래스의 </a:t>
            </a:r>
            <a:r>
              <a:rPr lang="ko-KR" altLang="en-US" sz="20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인스턴스를 의도적으로 딱 </a:t>
            </a:r>
            <a:r>
              <a:rPr lang="en-US" altLang="ko-KR" sz="20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sz="20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개만</a:t>
            </a:r>
            <a:r>
              <a:rPr lang="ko-KR" altLang="en-US" sz="2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만들고 싶을 때 쓰인다</a:t>
            </a:r>
            <a:r>
              <a:rPr lang="en-US" altLang="ko-KR" sz="2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2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- </a:t>
            </a:r>
            <a:r>
              <a:rPr lang="ko-KR" altLang="en-US" sz="2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클래스 </a:t>
            </a:r>
            <a:r>
              <a:rPr lang="ko-KR" altLang="en-US" sz="2000" dirty="0">
                <a:solidFill>
                  <a:srgbClr val="C55A11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내부</a:t>
            </a:r>
            <a:r>
              <a:rPr lang="ko-KR" altLang="en-US" sz="2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에 미리 </a:t>
            </a:r>
            <a:r>
              <a:rPr lang="ko-KR" altLang="en-US" sz="2000" dirty="0">
                <a:solidFill>
                  <a:srgbClr val="C55A11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인스턴스를 생성</a:t>
            </a:r>
            <a:endParaRPr lang="en-US" altLang="ko-KR" sz="2000" dirty="0">
              <a:solidFill>
                <a:srgbClr val="C55A11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2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- </a:t>
            </a:r>
            <a:r>
              <a:rPr lang="ko-KR" altLang="en-US" sz="2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생성자를 </a:t>
            </a:r>
            <a:r>
              <a:rPr lang="en-US" altLang="ko-KR" sz="2000" dirty="0">
                <a:solidFill>
                  <a:srgbClr val="C55A11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private</a:t>
            </a:r>
            <a:r>
              <a:rPr lang="ko-KR" altLang="en-US" sz="2000" dirty="0">
                <a:solidFill>
                  <a:srgbClr val="C55A11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접근 제한자로 명시</a:t>
            </a:r>
            <a:r>
              <a:rPr lang="ko-KR" altLang="en-US" sz="2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하여 외부에서 생성하지 못하게 막는다</a:t>
            </a:r>
            <a:r>
              <a:rPr lang="en-US" altLang="ko-KR" sz="2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23358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ECE330-4276-4A42-92B0-D15813BD4F7F}"/>
              </a:ext>
            </a:extLst>
          </p:cNvPr>
          <p:cNvSpPr txBox="1"/>
          <p:nvPr/>
        </p:nvSpPr>
        <p:spPr>
          <a:xfrm>
            <a:off x="473791" y="1922780"/>
            <a:ext cx="6207000" cy="4893647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Star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16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sz="16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클래스 내에서 인스턴스 미리 생성</a:t>
            </a:r>
            <a:endParaRPr lang="en-US" altLang="ko-KR" sz="16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static public Star Earth = new Star(“</a:t>
            </a:r>
            <a:r>
              <a:rPr lang="ko-KR" altLang="en-US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지구</a:t>
            </a:r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”);</a:t>
            </a:r>
          </a:p>
          <a:p>
            <a:endParaRPr lang="en-US" altLang="ko-KR" sz="16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string Name;</a:t>
            </a:r>
          </a:p>
          <a:p>
            <a:endParaRPr lang="en-US" altLang="ko-KR" sz="16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16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private</a:t>
            </a:r>
            <a:r>
              <a:rPr lang="ko-KR" altLang="en-US" sz="16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으로 외부에서 객체가 생성되는 것을 막음</a:t>
            </a:r>
            <a:endParaRPr lang="en-US" altLang="ko-KR" sz="16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private Star(string name)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	Name = name;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16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public </a:t>
            </a:r>
            <a:r>
              <a:rPr lang="ko-KR" altLang="en-US" sz="16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인스턴스 메서드</a:t>
            </a:r>
            <a:endParaRPr lang="en-US" altLang="ko-KR" sz="16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void </a:t>
            </a:r>
            <a:r>
              <a:rPr lang="en-US" altLang="ko-KR" sz="16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DisplayStarName</a:t>
            </a:r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()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sz="16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Console.WriteLine</a:t>
            </a:r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(Name);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sz="16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D5BCA7-CBF7-4542-9AFC-0B8950B04507}"/>
              </a:ext>
            </a:extLst>
          </p:cNvPr>
          <p:cNvSpPr txBox="1"/>
          <p:nvPr/>
        </p:nvSpPr>
        <p:spPr>
          <a:xfrm>
            <a:off x="367366" y="1346166"/>
            <a:ext cx="7589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싱글턴</a:t>
            </a:r>
            <a:r>
              <a:rPr lang="ko-KR" altLang="en-US" sz="24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정의</a:t>
            </a:r>
            <a:endParaRPr lang="en-US" altLang="ko-KR" sz="24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40C86D44-D6D7-4B10-B172-86DFF8A43A96}"/>
              </a:ext>
            </a:extLst>
          </p:cNvPr>
          <p:cNvSpPr txBox="1">
            <a:spLocks/>
          </p:cNvSpPr>
          <p:nvPr/>
        </p:nvSpPr>
        <p:spPr>
          <a:xfrm>
            <a:off x="628650" y="346596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j-cs"/>
              </a:defRPr>
            </a:lvl1pPr>
          </a:lstStyle>
          <a:p>
            <a:r>
              <a:rPr lang="ko-KR" altLang="en-US" sz="360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필드 </a:t>
            </a:r>
            <a:r>
              <a:rPr lang="en-US" altLang="ko-KR" sz="360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ko-KR" altLang="en-US" sz="360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싱글턴</a:t>
            </a:r>
            <a:r>
              <a:rPr lang="en-US" altLang="ko-KR" sz="360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(singleton)</a:t>
            </a:r>
            <a:endParaRPr lang="ko-KR" altLang="en-US" sz="36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158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792DFDA-6DB7-4A47-BE85-E36EF376C294}"/>
              </a:ext>
            </a:extLst>
          </p:cNvPr>
          <p:cNvSpPr txBox="1"/>
          <p:nvPr/>
        </p:nvSpPr>
        <p:spPr>
          <a:xfrm>
            <a:off x="453976" y="1972381"/>
            <a:ext cx="7502400" cy="2585323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static void Main(string[]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정적 필드로 하나만 존재하는 인스턴스에 접근</a:t>
            </a:r>
            <a:endParaRPr lang="en-US" altLang="ko-KR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Star.Earth.DisplayStarName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오류</a:t>
            </a:r>
            <a:endParaRPr lang="en-US" altLang="ko-KR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	// 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생성자가 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private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이므로 외부에서 객체를 생성할 수 없음</a:t>
            </a:r>
            <a:endParaRPr lang="en-US" altLang="ko-KR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Star Sun2 = new Star(“</a:t>
            </a:r>
            <a:r>
              <a:rPr lang="ko-KR" altLang="en-US" dirty="0">
                <a:latin typeface="Consolas" panose="020B0609020204030204" pitchFamily="49" charset="0"/>
                <a:ea typeface="210 앱굴림 L" panose="02020603020101020101" pitchFamily="18" charset="-127"/>
              </a:rPr>
              <a:t>다른 태양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”);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D0DBF-8919-4FD4-BE0E-936469C5A6C7}"/>
              </a:ext>
            </a:extLst>
          </p:cNvPr>
          <p:cNvSpPr txBox="1"/>
          <p:nvPr/>
        </p:nvSpPr>
        <p:spPr>
          <a:xfrm>
            <a:off x="367366" y="1340768"/>
            <a:ext cx="7589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싱글턴</a:t>
            </a:r>
            <a:r>
              <a:rPr lang="ko-KR" altLang="en-US" sz="24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사용</a:t>
            </a:r>
            <a:endParaRPr lang="en-US" altLang="ko-KR" sz="24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0AA2152-12E4-4FFF-AC9F-DF07EF21F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6596"/>
            <a:ext cx="7886700" cy="994172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필드 </a:t>
            </a:r>
            <a:r>
              <a:rPr lang="en-US" altLang="ko-KR" sz="36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ko-KR" altLang="en-US" sz="3600" dirty="0" err="1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싱글턴</a:t>
            </a:r>
            <a:r>
              <a:rPr lang="en-US" altLang="ko-KR" sz="36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(singleton)</a:t>
            </a:r>
            <a:endParaRPr lang="ko-KR" altLang="en-US" sz="36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4532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1133</Words>
  <Application>Microsoft Office PowerPoint</Application>
  <PresentationFormat>화면 슬라이드 쇼(4:3)</PresentationFormat>
  <Paragraphs>273</Paragraphs>
  <Slides>36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3" baseType="lpstr">
      <vt:lpstr>맑은 고딕</vt:lpstr>
      <vt:lpstr>210 앱굴림 R</vt:lpstr>
      <vt:lpstr>210 앱굴림 L</vt:lpstr>
      <vt:lpstr>Consolas</vt:lpstr>
      <vt:lpstr>210 앱굴림 B</vt:lpstr>
      <vt:lpstr>Arial</vt:lpstr>
      <vt:lpstr>Office 테마</vt:lpstr>
      <vt:lpstr>PowerPoint 프레젠테이션</vt:lpstr>
      <vt:lpstr>PowerPoint 프레젠테이션</vt:lpstr>
      <vt:lpstr>PowerPoint 프레젠테이션</vt:lpstr>
      <vt:lpstr>싱글턴 패턴  (Singleton Pattern)</vt:lpstr>
      <vt:lpstr>Singleton Pattern</vt:lpstr>
      <vt:lpstr>Singleton C#</vt:lpstr>
      <vt:lpstr>정적 필드 - 싱글턴(singleton)</vt:lpstr>
      <vt:lpstr>PowerPoint 프레젠테이션</vt:lpstr>
      <vt:lpstr>정적 필드 - 싱글턴(singleton)</vt:lpstr>
      <vt:lpstr>Unity의 Singleton </vt:lpstr>
      <vt:lpstr>코루틴(Coroutine) 개념</vt:lpstr>
      <vt:lpstr>코루틴을 이해해보자</vt:lpstr>
      <vt:lpstr>그래서 코루틴은 대충 이런 것 </vt:lpstr>
      <vt:lpstr>코루틴</vt:lpstr>
      <vt:lpstr>코루틴을 왜 쓸까요?</vt:lpstr>
      <vt:lpstr>(참고용) Coroutine vs Invoke</vt:lpstr>
      <vt:lpstr>Invoke</vt:lpstr>
      <vt:lpstr>Invoke를 사용해보자</vt:lpstr>
      <vt:lpstr>코루틴(Coroutine)을 써보자</vt:lpstr>
      <vt:lpstr>코루틴 말들기</vt:lpstr>
      <vt:lpstr>코루틴 주의</vt:lpstr>
      <vt:lpstr>지원하는 Yield문들 중 일부입니다.</vt:lpstr>
      <vt:lpstr>간단한 코딩</vt:lpstr>
      <vt:lpstr>WaitForSecond 재사용</vt:lpstr>
      <vt:lpstr>간단한 코딩</vt:lpstr>
      <vt:lpstr>유니티로 저장하고 불러오기  (Save File)</vt:lpstr>
      <vt:lpstr>Save File</vt:lpstr>
      <vt:lpstr>PlayerPref의 Static Method들</vt:lpstr>
      <vt:lpstr>PlayerPref이 싫으면?</vt:lpstr>
      <vt:lpstr>사운드 넣기 (Audio)</vt:lpstr>
      <vt:lpstr>Sound</vt:lpstr>
      <vt:lpstr>사운드 넣기 (Audio)</vt:lpstr>
      <vt:lpstr>Build</vt:lpstr>
      <vt:lpstr>공지</vt:lpstr>
      <vt:lpstr>UI 특강 수요 조사</vt:lpstr>
      <vt:lpstr>출처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주형 고</dc:creator>
  <cp:lastModifiedBy>ciensamba</cp:lastModifiedBy>
  <cp:revision>376</cp:revision>
  <dcterms:created xsi:type="dcterms:W3CDTF">2019-11-13T00:06:29Z</dcterms:created>
  <dcterms:modified xsi:type="dcterms:W3CDTF">2019-11-20T09:45:09Z</dcterms:modified>
</cp:coreProperties>
</file>